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0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3"/>
    <p:restoredTop sz="94699"/>
  </p:normalViewPr>
  <p:slideViewPr>
    <p:cSldViewPr snapToGrid="0" snapToObjects="1">
      <p:cViewPr>
        <p:scale>
          <a:sx n="93" d="100"/>
          <a:sy n="93" d="100"/>
        </p:scale>
        <p:origin x="848"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_rels/data2.xml.rels><?xml version="1.0" encoding="UTF-8" standalone="yes"?>
<Relationships xmlns="http://schemas.openxmlformats.org/package/2006/relationships"><Relationship Id="rId1" Type="http://schemas.openxmlformats.org/officeDocument/2006/relationships/hyperlink" Target="https://www.bestplaces.net/crime/zip-code/new_york/new_York"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www.bestplaces.net/crime/zip-code/new_york/new_York"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8508EC-B5A9-4945-BB63-F0B7D358C314}" type="doc">
      <dgm:prSet loTypeId="urn:microsoft.com/office/officeart/2005/8/layout/radial4" loCatId="" qsTypeId="urn:microsoft.com/office/officeart/2005/8/quickstyle/simple1" qsCatId="simple" csTypeId="urn:microsoft.com/office/officeart/2005/8/colors/accent1_2" csCatId="accent1" phldr="1"/>
      <dgm:spPr/>
      <dgm:t>
        <a:bodyPr/>
        <a:lstStyle/>
        <a:p>
          <a:endParaRPr lang="en-US"/>
        </a:p>
      </dgm:t>
    </dgm:pt>
    <dgm:pt modelId="{376C3E5A-DD2E-4342-8A22-550A2842D73D}">
      <dgm:prSet phldrT="[Text]" custT="1"/>
      <dgm:spPr/>
      <dgm:t>
        <a:bodyPr/>
        <a:lstStyle/>
        <a:p>
          <a:r>
            <a:rPr lang="en-US" sz="2400" dirty="0"/>
            <a:t>Where to live</a:t>
          </a:r>
        </a:p>
      </dgm:t>
    </dgm:pt>
    <dgm:pt modelId="{975341EF-D529-D84D-AE92-FF5542C1E761}" type="parTrans" cxnId="{E855A5EC-C09C-BF44-A895-E2A803BB904F}">
      <dgm:prSet/>
      <dgm:spPr/>
      <dgm:t>
        <a:bodyPr/>
        <a:lstStyle/>
        <a:p>
          <a:endParaRPr lang="en-US"/>
        </a:p>
      </dgm:t>
    </dgm:pt>
    <dgm:pt modelId="{01C21373-6D0F-3C46-8942-7D2B05A09713}" type="sibTrans" cxnId="{E855A5EC-C09C-BF44-A895-E2A803BB904F}">
      <dgm:prSet/>
      <dgm:spPr/>
      <dgm:t>
        <a:bodyPr/>
        <a:lstStyle/>
        <a:p>
          <a:endParaRPr lang="en-US"/>
        </a:p>
      </dgm:t>
    </dgm:pt>
    <dgm:pt modelId="{07E9F921-F546-5F4B-A437-ABC697B4B519}">
      <dgm:prSet custT="1"/>
      <dgm:spPr/>
      <dgm:t>
        <a:bodyPr/>
        <a:lstStyle/>
        <a:p>
          <a:r>
            <a:rPr lang="en-US" sz="2000" dirty="0"/>
            <a:t>Distance from work</a:t>
          </a:r>
        </a:p>
      </dgm:t>
    </dgm:pt>
    <dgm:pt modelId="{8EB923ED-39B6-AE41-B1FE-2581F92DC678}" type="parTrans" cxnId="{0AADBC15-FDE3-E549-AF92-F1A330101B26}">
      <dgm:prSet/>
      <dgm:spPr/>
      <dgm:t>
        <a:bodyPr/>
        <a:lstStyle/>
        <a:p>
          <a:endParaRPr lang="en-US"/>
        </a:p>
      </dgm:t>
    </dgm:pt>
    <dgm:pt modelId="{55883CF3-7BD7-8E46-BE5B-990C5D3FAB29}" type="sibTrans" cxnId="{0AADBC15-FDE3-E549-AF92-F1A330101B26}">
      <dgm:prSet/>
      <dgm:spPr/>
      <dgm:t>
        <a:bodyPr/>
        <a:lstStyle/>
        <a:p>
          <a:endParaRPr lang="en-US"/>
        </a:p>
      </dgm:t>
    </dgm:pt>
    <dgm:pt modelId="{FA8C1DCB-6D4E-B64E-B191-73F006AFA7A8}">
      <dgm:prSet custT="1"/>
      <dgm:spPr/>
      <dgm:t>
        <a:bodyPr/>
        <a:lstStyle/>
        <a:p>
          <a:r>
            <a:rPr lang="en-US" sz="2000" dirty="0"/>
            <a:t>Monthly rent</a:t>
          </a:r>
        </a:p>
      </dgm:t>
    </dgm:pt>
    <dgm:pt modelId="{7B0B577C-E79A-0A43-8944-CC5B06311ED7}" type="parTrans" cxnId="{5AA4C753-A98E-AF4C-B4EA-1D59D45F4A09}">
      <dgm:prSet/>
      <dgm:spPr/>
      <dgm:t>
        <a:bodyPr/>
        <a:lstStyle/>
        <a:p>
          <a:endParaRPr lang="en-US"/>
        </a:p>
      </dgm:t>
    </dgm:pt>
    <dgm:pt modelId="{C766A944-22F2-F345-8C83-8AF9D2892BF6}" type="sibTrans" cxnId="{5AA4C753-A98E-AF4C-B4EA-1D59D45F4A09}">
      <dgm:prSet/>
      <dgm:spPr/>
      <dgm:t>
        <a:bodyPr/>
        <a:lstStyle/>
        <a:p>
          <a:endParaRPr lang="en-US"/>
        </a:p>
      </dgm:t>
    </dgm:pt>
    <dgm:pt modelId="{CE34D951-6538-E94C-B07E-11D2DB3165F7}">
      <dgm:prSet custT="1"/>
      <dgm:spPr/>
      <dgm:t>
        <a:bodyPr/>
        <a:lstStyle/>
        <a:p>
          <a:r>
            <a:rPr lang="en-US" sz="2000" dirty="0"/>
            <a:t>Safety</a:t>
          </a:r>
        </a:p>
      </dgm:t>
    </dgm:pt>
    <dgm:pt modelId="{7713E999-9901-C543-8339-5E397E14AA31}" type="parTrans" cxnId="{7793C8E3-1F86-6447-810B-D4FE49C9FA34}">
      <dgm:prSet/>
      <dgm:spPr/>
      <dgm:t>
        <a:bodyPr/>
        <a:lstStyle/>
        <a:p>
          <a:endParaRPr lang="en-US"/>
        </a:p>
      </dgm:t>
    </dgm:pt>
    <dgm:pt modelId="{3F5196D1-6359-FC49-8824-20241BA35B04}" type="sibTrans" cxnId="{7793C8E3-1F86-6447-810B-D4FE49C9FA34}">
      <dgm:prSet/>
      <dgm:spPr/>
      <dgm:t>
        <a:bodyPr/>
        <a:lstStyle/>
        <a:p>
          <a:endParaRPr lang="en-US"/>
        </a:p>
      </dgm:t>
    </dgm:pt>
    <dgm:pt modelId="{A96026F8-DAA1-3349-AD5F-C96CA7209576}">
      <dgm:prSet custT="1"/>
      <dgm:spPr/>
      <dgm:t>
        <a:bodyPr/>
        <a:lstStyle/>
        <a:p>
          <a:r>
            <a:rPr lang="en-US" sz="2000" dirty="0"/>
            <a:t>Nearby restaurants</a:t>
          </a:r>
        </a:p>
      </dgm:t>
    </dgm:pt>
    <dgm:pt modelId="{D4265B86-849C-884F-BC86-B3F2B8BF13F0}" type="parTrans" cxnId="{164978AD-A961-F14B-A55F-8725BAE3F14E}">
      <dgm:prSet/>
      <dgm:spPr/>
      <dgm:t>
        <a:bodyPr/>
        <a:lstStyle/>
        <a:p>
          <a:endParaRPr lang="en-US"/>
        </a:p>
      </dgm:t>
    </dgm:pt>
    <dgm:pt modelId="{F852D97E-3404-9346-91BA-AF34F9868B48}" type="sibTrans" cxnId="{164978AD-A961-F14B-A55F-8725BAE3F14E}">
      <dgm:prSet/>
      <dgm:spPr/>
      <dgm:t>
        <a:bodyPr/>
        <a:lstStyle/>
        <a:p>
          <a:endParaRPr lang="en-US"/>
        </a:p>
      </dgm:t>
    </dgm:pt>
    <dgm:pt modelId="{6BC192FD-1D2D-4B47-9123-C2981DD70668}" type="pres">
      <dgm:prSet presAssocID="{CA8508EC-B5A9-4945-BB63-F0B7D358C314}" presName="cycle" presStyleCnt="0">
        <dgm:presLayoutVars>
          <dgm:chMax val="1"/>
          <dgm:dir/>
          <dgm:animLvl val="ctr"/>
          <dgm:resizeHandles val="exact"/>
        </dgm:presLayoutVars>
      </dgm:prSet>
      <dgm:spPr/>
    </dgm:pt>
    <dgm:pt modelId="{A918B77A-ADF7-344F-8AD5-5EB31A3E95E7}" type="pres">
      <dgm:prSet presAssocID="{376C3E5A-DD2E-4342-8A22-550A2842D73D}" presName="centerShape" presStyleLbl="node0" presStyleIdx="0" presStyleCnt="1"/>
      <dgm:spPr/>
    </dgm:pt>
    <dgm:pt modelId="{090C96CA-6008-BD41-8F91-30F5BE1DD48A}" type="pres">
      <dgm:prSet presAssocID="{8EB923ED-39B6-AE41-B1FE-2581F92DC678}" presName="parTrans" presStyleLbl="bgSibTrans2D1" presStyleIdx="0" presStyleCnt="4"/>
      <dgm:spPr/>
    </dgm:pt>
    <dgm:pt modelId="{69696954-87C2-F04F-AAB0-A32B5A30D4D7}" type="pres">
      <dgm:prSet presAssocID="{07E9F921-F546-5F4B-A437-ABC697B4B519}" presName="node" presStyleLbl="node1" presStyleIdx="0" presStyleCnt="4">
        <dgm:presLayoutVars>
          <dgm:bulletEnabled val="1"/>
        </dgm:presLayoutVars>
      </dgm:prSet>
      <dgm:spPr/>
    </dgm:pt>
    <dgm:pt modelId="{B0F9BB8B-EBD6-5C43-8D2D-88DBFEF6D356}" type="pres">
      <dgm:prSet presAssocID="{7B0B577C-E79A-0A43-8944-CC5B06311ED7}" presName="parTrans" presStyleLbl="bgSibTrans2D1" presStyleIdx="1" presStyleCnt="4"/>
      <dgm:spPr/>
    </dgm:pt>
    <dgm:pt modelId="{107EED9E-E4E2-D54B-B921-C175533BCADD}" type="pres">
      <dgm:prSet presAssocID="{FA8C1DCB-6D4E-B64E-B191-73F006AFA7A8}" presName="node" presStyleLbl="node1" presStyleIdx="1" presStyleCnt="4">
        <dgm:presLayoutVars>
          <dgm:bulletEnabled val="1"/>
        </dgm:presLayoutVars>
      </dgm:prSet>
      <dgm:spPr/>
    </dgm:pt>
    <dgm:pt modelId="{1BDED687-6632-144E-B9C8-A7824B45B56A}" type="pres">
      <dgm:prSet presAssocID="{7713E999-9901-C543-8339-5E397E14AA31}" presName="parTrans" presStyleLbl="bgSibTrans2D1" presStyleIdx="2" presStyleCnt="4"/>
      <dgm:spPr/>
    </dgm:pt>
    <dgm:pt modelId="{D8093B1D-0563-4949-BAAA-D11A13857ABF}" type="pres">
      <dgm:prSet presAssocID="{CE34D951-6538-E94C-B07E-11D2DB3165F7}" presName="node" presStyleLbl="node1" presStyleIdx="2" presStyleCnt="4">
        <dgm:presLayoutVars>
          <dgm:bulletEnabled val="1"/>
        </dgm:presLayoutVars>
      </dgm:prSet>
      <dgm:spPr/>
    </dgm:pt>
    <dgm:pt modelId="{68DDF4B0-559B-5C4E-A186-CB5DC89D32CE}" type="pres">
      <dgm:prSet presAssocID="{D4265B86-849C-884F-BC86-B3F2B8BF13F0}" presName="parTrans" presStyleLbl="bgSibTrans2D1" presStyleIdx="3" presStyleCnt="4"/>
      <dgm:spPr/>
    </dgm:pt>
    <dgm:pt modelId="{A0B07DC7-E2B6-D244-85A7-01A315817496}" type="pres">
      <dgm:prSet presAssocID="{A96026F8-DAA1-3349-AD5F-C96CA7209576}" presName="node" presStyleLbl="node1" presStyleIdx="3" presStyleCnt="4">
        <dgm:presLayoutVars>
          <dgm:bulletEnabled val="1"/>
        </dgm:presLayoutVars>
      </dgm:prSet>
      <dgm:spPr/>
    </dgm:pt>
  </dgm:ptLst>
  <dgm:cxnLst>
    <dgm:cxn modelId="{0AADBC15-FDE3-E549-AF92-F1A330101B26}" srcId="{376C3E5A-DD2E-4342-8A22-550A2842D73D}" destId="{07E9F921-F546-5F4B-A437-ABC697B4B519}" srcOrd="0" destOrd="0" parTransId="{8EB923ED-39B6-AE41-B1FE-2581F92DC678}" sibTransId="{55883CF3-7BD7-8E46-BE5B-990C5D3FAB29}"/>
    <dgm:cxn modelId="{810CCD3C-E181-0141-8C37-BE48430DE459}" type="presOf" srcId="{CE34D951-6538-E94C-B07E-11D2DB3165F7}" destId="{D8093B1D-0563-4949-BAAA-D11A13857ABF}" srcOrd="0" destOrd="0" presId="urn:microsoft.com/office/officeart/2005/8/layout/radial4"/>
    <dgm:cxn modelId="{151FE83C-8DE1-5C47-81EA-F7F785F97212}" type="presOf" srcId="{376C3E5A-DD2E-4342-8A22-550A2842D73D}" destId="{A918B77A-ADF7-344F-8AD5-5EB31A3E95E7}" srcOrd="0" destOrd="0" presId="urn:microsoft.com/office/officeart/2005/8/layout/radial4"/>
    <dgm:cxn modelId="{5AA4C753-A98E-AF4C-B4EA-1D59D45F4A09}" srcId="{376C3E5A-DD2E-4342-8A22-550A2842D73D}" destId="{FA8C1DCB-6D4E-B64E-B191-73F006AFA7A8}" srcOrd="1" destOrd="0" parTransId="{7B0B577C-E79A-0A43-8944-CC5B06311ED7}" sibTransId="{C766A944-22F2-F345-8C83-8AF9D2892BF6}"/>
    <dgm:cxn modelId="{D03CC656-B0BD-EB40-9616-C0C2F9836FCB}" type="presOf" srcId="{8EB923ED-39B6-AE41-B1FE-2581F92DC678}" destId="{090C96CA-6008-BD41-8F91-30F5BE1DD48A}" srcOrd="0" destOrd="0" presId="urn:microsoft.com/office/officeart/2005/8/layout/radial4"/>
    <dgm:cxn modelId="{9E26BE8D-3103-C74B-B724-020DBF32990E}" type="presOf" srcId="{7713E999-9901-C543-8339-5E397E14AA31}" destId="{1BDED687-6632-144E-B9C8-A7824B45B56A}" srcOrd="0" destOrd="0" presId="urn:microsoft.com/office/officeart/2005/8/layout/radial4"/>
    <dgm:cxn modelId="{41288896-CACE-6547-A36E-5F9AA398B4D7}" type="presOf" srcId="{A96026F8-DAA1-3349-AD5F-C96CA7209576}" destId="{A0B07DC7-E2B6-D244-85A7-01A315817496}" srcOrd="0" destOrd="0" presId="urn:microsoft.com/office/officeart/2005/8/layout/radial4"/>
    <dgm:cxn modelId="{164978AD-A961-F14B-A55F-8725BAE3F14E}" srcId="{376C3E5A-DD2E-4342-8A22-550A2842D73D}" destId="{A96026F8-DAA1-3349-AD5F-C96CA7209576}" srcOrd="3" destOrd="0" parTransId="{D4265B86-849C-884F-BC86-B3F2B8BF13F0}" sibTransId="{F852D97E-3404-9346-91BA-AF34F9868B48}"/>
    <dgm:cxn modelId="{2E50A9B8-EAB8-4D48-A381-828620B4EB39}" type="presOf" srcId="{07E9F921-F546-5F4B-A437-ABC697B4B519}" destId="{69696954-87C2-F04F-AAB0-A32B5A30D4D7}" srcOrd="0" destOrd="0" presId="urn:microsoft.com/office/officeart/2005/8/layout/radial4"/>
    <dgm:cxn modelId="{1FDD68BF-DAB3-DD4F-A7CD-B7A2345880E5}" type="presOf" srcId="{7B0B577C-E79A-0A43-8944-CC5B06311ED7}" destId="{B0F9BB8B-EBD6-5C43-8D2D-88DBFEF6D356}" srcOrd="0" destOrd="0" presId="urn:microsoft.com/office/officeart/2005/8/layout/radial4"/>
    <dgm:cxn modelId="{0C3829CD-1785-9248-ACF9-D1E513CFA1E6}" type="presOf" srcId="{FA8C1DCB-6D4E-B64E-B191-73F006AFA7A8}" destId="{107EED9E-E4E2-D54B-B921-C175533BCADD}" srcOrd="0" destOrd="0" presId="urn:microsoft.com/office/officeart/2005/8/layout/radial4"/>
    <dgm:cxn modelId="{7793C8E3-1F86-6447-810B-D4FE49C9FA34}" srcId="{376C3E5A-DD2E-4342-8A22-550A2842D73D}" destId="{CE34D951-6538-E94C-B07E-11D2DB3165F7}" srcOrd="2" destOrd="0" parTransId="{7713E999-9901-C543-8339-5E397E14AA31}" sibTransId="{3F5196D1-6359-FC49-8824-20241BA35B04}"/>
    <dgm:cxn modelId="{E855A5EC-C09C-BF44-A895-E2A803BB904F}" srcId="{CA8508EC-B5A9-4945-BB63-F0B7D358C314}" destId="{376C3E5A-DD2E-4342-8A22-550A2842D73D}" srcOrd="0" destOrd="0" parTransId="{975341EF-D529-D84D-AE92-FF5542C1E761}" sibTransId="{01C21373-6D0F-3C46-8942-7D2B05A09713}"/>
    <dgm:cxn modelId="{C2FEB3EF-0E82-3541-B396-1FC18D060316}" type="presOf" srcId="{CA8508EC-B5A9-4945-BB63-F0B7D358C314}" destId="{6BC192FD-1D2D-4B47-9123-C2981DD70668}" srcOrd="0" destOrd="0" presId="urn:microsoft.com/office/officeart/2005/8/layout/radial4"/>
    <dgm:cxn modelId="{4AE991FF-0F1D-C046-9579-7D6E7F443D46}" type="presOf" srcId="{D4265B86-849C-884F-BC86-B3F2B8BF13F0}" destId="{68DDF4B0-559B-5C4E-A186-CB5DC89D32CE}" srcOrd="0" destOrd="0" presId="urn:microsoft.com/office/officeart/2005/8/layout/radial4"/>
    <dgm:cxn modelId="{7582CFE7-21D9-6A42-9574-3505E7734D70}" type="presParOf" srcId="{6BC192FD-1D2D-4B47-9123-C2981DD70668}" destId="{A918B77A-ADF7-344F-8AD5-5EB31A3E95E7}" srcOrd="0" destOrd="0" presId="urn:microsoft.com/office/officeart/2005/8/layout/radial4"/>
    <dgm:cxn modelId="{A7DB6E5D-D99C-B544-B686-C8F64B034A8D}" type="presParOf" srcId="{6BC192FD-1D2D-4B47-9123-C2981DD70668}" destId="{090C96CA-6008-BD41-8F91-30F5BE1DD48A}" srcOrd="1" destOrd="0" presId="urn:microsoft.com/office/officeart/2005/8/layout/radial4"/>
    <dgm:cxn modelId="{784112AF-D7AD-4A4F-AF54-4E53024F4025}" type="presParOf" srcId="{6BC192FD-1D2D-4B47-9123-C2981DD70668}" destId="{69696954-87C2-F04F-AAB0-A32B5A30D4D7}" srcOrd="2" destOrd="0" presId="urn:microsoft.com/office/officeart/2005/8/layout/radial4"/>
    <dgm:cxn modelId="{55CDC283-A436-BC43-92D3-7441359BAB0F}" type="presParOf" srcId="{6BC192FD-1D2D-4B47-9123-C2981DD70668}" destId="{B0F9BB8B-EBD6-5C43-8D2D-88DBFEF6D356}" srcOrd="3" destOrd="0" presId="urn:microsoft.com/office/officeart/2005/8/layout/radial4"/>
    <dgm:cxn modelId="{2E5AA6AB-0272-EA47-9C74-ECCDB2F1AEBA}" type="presParOf" srcId="{6BC192FD-1D2D-4B47-9123-C2981DD70668}" destId="{107EED9E-E4E2-D54B-B921-C175533BCADD}" srcOrd="4" destOrd="0" presId="urn:microsoft.com/office/officeart/2005/8/layout/radial4"/>
    <dgm:cxn modelId="{DB4722E5-A14A-984F-9E81-FE6B175EA4CB}" type="presParOf" srcId="{6BC192FD-1D2D-4B47-9123-C2981DD70668}" destId="{1BDED687-6632-144E-B9C8-A7824B45B56A}" srcOrd="5" destOrd="0" presId="urn:microsoft.com/office/officeart/2005/8/layout/radial4"/>
    <dgm:cxn modelId="{65660E80-1F7D-7646-A3C2-3B098EE27290}" type="presParOf" srcId="{6BC192FD-1D2D-4B47-9123-C2981DD70668}" destId="{D8093B1D-0563-4949-BAAA-D11A13857ABF}" srcOrd="6" destOrd="0" presId="urn:microsoft.com/office/officeart/2005/8/layout/radial4"/>
    <dgm:cxn modelId="{A3109CD2-93AE-B344-833A-060A4F3FF336}" type="presParOf" srcId="{6BC192FD-1D2D-4B47-9123-C2981DD70668}" destId="{68DDF4B0-559B-5C4E-A186-CB5DC89D32CE}" srcOrd="7" destOrd="0" presId="urn:microsoft.com/office/officeart/2005/8/layout/radial4"/>
    <dgm:cxn modelId="{890BB3DA-50B5-704F-837F-899F74CE778B}" type="presParOf" srcId="{6BC192FD-1D2D-4B47-9123-C2981DD70668}" destId="{A0B07DC7-E2B6-D244-85A7-01A315817496}" srcOrd="8"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85146A-F356-8847-B484-F8F155E17343}" type="doc">
      <dgm:prSet loTypeId="urn:microsoft.com/office/officeart/2005/8/layout/vList5" loCatId="" qsTypeId="urn:microsoft.com/office/officeart/2005/8/quickstyle/simple1" qsCatId="simple" csTypeId="urn:microsoft.com/office/officeart/2005/8/colors/accent1_2" csCatId="accent1" phldr="1"/>
      <dgm:spPr/>
      <dgm:t>
        <a:bodyPr/>
        <a:lstStyle/>
        <a:p>
          <a:endParaRPr lang="en-US"/>
        </a:p>
      </dgm:t>
    </dgm:pt>
    <dgm:pt modelId="{33064F1E-ACDA-6B41-B88C-7C7F794AB333}">
      <dgm:prSet phldrT="[Text]" custT="1"/>
      <dgm:spPr/>
      <dgm:t>
        <a:bodyPr/>
        <a:lstStyle/>
        <a:p>
          <a:pPr algn="ctr"/>
          <a:r>
            <a:rPr lang="en-US" sz="1600" dirty="0"/>
            <a:t>Information containing name, address, type, and monthly rent for potential places for rent.</a:t>
          </a:r>
        </a:p>
      </dgm:t>
    </dgm:pt>
    <dgm:pt modelId="{89061D84-4235-F64C-AB4A-9D92E6E61AFA}" type="parTrans" cxnId="{98392E83-EC23-E844-89D5-0C5471A93C06}">
      <dgm:prSet/>
      <dgm:spPr/>
      <dgm:t>
        <a:bodyPr/>
        <a:lstStyle/>
        <a:p>
          <a:endParaRPr lang="en-US"/>
        </a:p>
      </dgm:t>
    </dgm:pt>
    <dgm:pt modelId="{8256AE0D-8F2D-BF45-876E-792819591395}" type="sibTrans" cxnId="{98392E83-EC23-E844-89D5-0C5471A93C06}">
      <dgm:prSet/>
      <dgm:spPr/>
      <dgm:t>
        <a:bodyPr/>
        <a:lstStyle/>
        <a:p>
          <a:endParaRPr lang="en-US"/>
        </a:p>
      </dgm:t>
    </dgm:pt>
    <dgm:pt modelId="{AF5E4427-EE86-5140-9405-8EAEAD51D7D4}">
      <dgm:prSet phldrT="[Text]" custT="1"/>
      <dgm:spPr/>
      <dgm:t>
        <a:bodyPr/>
        <a:lstStyle/>
        <a:p>
          <a:r>
            <a:rPr lang="en-US" sz="1200" dirty="0"/>
            <a:t>Criteria: near New York University, with US $2000 as maximum monthly rent.</a:t>
          </a:r>
        </a:p>
      </dgm:t>
    </dgm:pt>
    <dgm:pt modelId="{0AA76DFA-3A5F-9F4C-994F-E84F2E1661AE}" type="parTrans" cxnId="{DBB3231F-2012-2B40-9CFF-ABF5E3681F3F}">
      <dgm:prSet/>
      <dgm:spPr/>
      <dgm:t>
        <a:bodyPr/>
        <a:lstStyle/>
        <a:p>
          <a:endParaRPr lang="en-US"/>
        </a:p>
      </dgm:t>
    </dgm:pt>
    <dgm:pt modelId="{13C90BAE-CED0-034D-99A2-90C652412BE6}" type="sibTrans" cxnId="{DBB3231F-2012-2B40-9CFF-ABF5E3681F3F}">
      <dgm:prSet/>
      <dgm:spPr/>
      <dgm:t>
        <a:bodyPr/>
        <a:lstStyle/>
        <a:p>
          <a:endParaRPr lang="en-US"/>
        </a:p>
      </dgm:t>
    </dgm:pt>
    <dgm:pt modelId="{DA87A37F-4610-B142-86E1-D62026289E88}">
      <dgm:prSet phldrT="[Text]" custT="1"/>
      <dgm:spPr/>
      <dgm:t>
        <a:bodyPr/>
        <a:lstStyle/>
        <a:p>
          <a:r>
            <a:rPr lang="en-US" sz="1200" dirty="0"/>
            <a:t>Criteria: restrict in New York City.</a:t>
          </a:r>
        </a:p>
      </dgm:t>
    </dgm:pt>
    <dgm:pt modelId="{E2F89DFB-58EB-3B4B-9879-45B206E27E18}" type="parTrans" cxnId="{1FC691FB-C6B7-4E4C-BBDE-15DFA6D6139B}">
      <dgm:prSet/>
      <dgm:spPr/>
      <dgm:t>
        <a:bodyPr/>
        <a:lstStyle/>
        <a:p>
          <a:endParaRPr lang="en-US"/>
        </a:p>
      </dgm:t>
    </dgm:pt>
    <dgm:pt modelId="{E7E6B7A1-9B23-BF43-8A60-14AB6BCA8CBD}" type="sibTrans" cxnId="{1FC691FB-C6B7-4E4C-BBDE-15DFA6D6139B}">
      <dgm:prSet/>
      <dgm:spPr/>
      <dgm:t>
        <a:bodyPr/>
        <a:lstStyle/>
        <a:p>
          <a:endParaRPr lang="en-US"/>
        </a:p>
      </dgm:t>
    </dgm:pt>
    <dgm:pt modelId="{E1E19E3B-F354-EF41-86A9-C5E9F68A2997}">
      <dgm:prSet phldrT="[Text]" custT="1"/>
      <dgm:spPr/>
      <dgm:t>
        <a:bodyPr/>
        <a:lstStyle/>
        <a:p>
          <a:r>
            <a:rPr lang="en-US" sz="1200" dirty="0"/>
            <a:t>Output: add coordination information into </a:t>
          </a:r>
          <a:r>
            <a:rPr lang="en-US" sz="1200" dirty="0" err="1"/>
            <a:t>rent_data_mining</a:t>
          </a:r>
          <a:r>
            <a:rPr lang="en-US" sz="1200" dirty="0"/>
            <a:t>.</a:t>
          </a:r>
        </a:p>
      </dgm:t>
    </dgm:pt>
    <dgm:pt modelId="{12D279A7-7009-D74B-B2EB-F9DA5CEE6BB9}" type="parTrans" cxnId="{BCD0AF5C-313B-1C44-92FB-D0166979E12F}">
      <dgm:prSet/>
      <dgm:spPr/>
      <dgm:t>
        <a:bodyPr/>
        <a:lstStyle/>
        <a:p>
          <a:endParaRPr lang="en-US"/>
        </a:p>
      </dgm:t>
    </dgm:pt>
    <dgm:pt modelId="{819AEC0B-870F-6E47-B90F-6D199612C6DE}" type="sibTrans" cxnId="{BCD0AF5C-313B-1C44-92FB-D0166979E12F}">
      <dgm:prSet/>
      <dgm:spPr/>
      <dgm:t>
        <a:bodyPr/>
        <a:lstStyle/>
        <a:p>
          <a:endParaRPr lang="en-US"/>
        </a:p>
      </dgm:t>
    </dgm:pt>
    <dgm:pt modelId="{114F4303-64EB-AE41-BF71-01A5F4755FF7}">
      <dgm:prSet phldrT="[Text]" custT="1"/>
      <dgm:spPr/>
      <dgm:t>
        <a:bodyPr/>
        <a:lstStyle/>
        <a:p>
          <a:r>
            <a:rPr lang="en-US" sz="1600" dirty="0"/>
            <a:t>Crime rates (violent and property) of places for rent.</a:t>
          </a:r>
        </a:p>
      </dgm:t>
    </dgm:pt>
    <dgm:pt modelId="{D6C77D92-0A84-A241-977A-EDC5C2F09C43}" type="parTrans" cxnId="{DC78A96B-83E4-BB4B-ACB9-4F0ED13D1B69}">
      <dgm:prSet/>
      <dgm:spPr/>
      <dgm:t>
        <a:bodyPr/>
        <a:lstStyle/>
        <a:p>
          <a:endParaRPr lang="en-US"/>
        </a:p>
      </dgm:t>
    </dgm:pt>
    <dgm:pt modelId="{B56ED896-4732-B140-987F-0934EFCD71D4}" type="sibTrans" cxnId="{DC78A96B-83E4-BB4B-ACB9-4F0ED13D1B69}">
      <dgm:prSet/>
      <dgm:spPr/>
      <dgm:t>
        <a:bodyPr/>
        <a:lstStyle/>
        <a:p>
          <a:endParaRPr lang="en-US"/>
        </a:p>
      </dgm:t>
    </dgm:pt>
    <dgm:pt modelId="{F705FC78-29F5-394B-857F-9C4A5D3271C2}">
      <dgm:prSet phldrT="[Text]" custT="1"/>
      <dgm:spPr/>
      <dgm:t>
        <a:bodyPr/>
        <a:lstStyle/>
        <a:p>
          <a:r>
            <a:rPr lang="en-US" sz="1200" dirty="0"/>
            <a:t>Criteria: none </a:t>
          </a:r>
        </a:p>
      </dgm:t>
    </dgm:pt>
    <dgm:pt modelId="{E6570F94-3214-9E48-A170-039A4BC7FA46}" type="parTrans" cxnId="{58B38D6B-F95E-F246-A67A-5839AC36F980}">
      <dgm:prSet/>
      <dgm:spPr/>
      <dgm:t>
        <a:bodyPr/>
        <a:lstStyle/>
        <a:p>
          <a:endParaRPr lang="en-US"/>
        </a:p>
      </dgm:t>
    </dgm:pt>
    <dgm:pt modelId="{95073473-EA1B-CF4E-8319-BA83E64238AF}" type="sibTrans" cxnId="{58B38D6B-F95E-F246-A67A-5839AC36F980}">
      <dgm:prSet/>
      <dgm:spPr/>
      <dgm:t>
        <a:bodyPr/>
        <a:lstStyle/>
        <a:p>
          <a:endParaRPr lang="en-US"/>
        </a:p>
      </dgm:t>
    </dgm:pt>
    <dgm:pt modelId="{BF1C70F0-798B-0949-AA08-616F3CCD5110}">
      <dgm:prSet phldrT="[Text]" custT="1"/>
      <dgm:spPr/>
      <dgm:t>
        <a:bodyPr/>
        <a:lstStyle/>
        <a:p>
          <a:r>
            <a:rPr lang="en-US" sz="1200" dirty="0"/>
            <a:t>Source: </a:t>
          </a:r>
          <a:r>
            <a:rPr lang="en-SG" sz="1200" dirty="0">
              <a:hlinkClick xmlns:r="http://schemas.openxmlformats.org/officeDocument/2006/relationships" r:id="rId1"/>
            </a:rPr>
            <a:t>https://www.bestplaces.net/crime/zip-code/new_york/new_York</a:t>
          </a:r>
          <a:r>
            <a:rPr lang="en-SG" sz="1200" dirty="0"/>
            <a:t>, using the zip code of places after filtering according to distance.</a:t>
          </a:r>
          <a:endParaRPr lang="en-US" sz="1200" dirty="0"/>
        </a:p>
      </dgm:t>
    </dgm:pt>
    <dgm:pt modelId="{5F9A36AD-B8AE-0F42-85B6-4437474CBC9B}" type="parTrans" cxnId="{222F61CE-A38C-7E42-90A4-0A7055AB14E3}">
      <dgm:prSet/>
      <dgm:spPr/>
      <dgm:t>
        <a:bodyPr/>
        <a:lstStyle/>
        <a:p>
          <a:endParaRPr lang="en-US"/>
        </a:p>
      </dgm:t>
    </dgm:pt>
    <dgm:pt modelId="{B576A5D0-66F4-A744-B4AC-35E0279C79BB}" type="sibTrans" cxnId="{222F61CE-A38C-7E42-90A4-0A7055AB14E3}">
      <dgm:prSet/>
      <dgm:spPr/>
      <dgm:t>
        <a:bodyPr/>
        <a:lstStyle/>
        <a:p>
          <a:endParaRPr lang="en-US"/>
        </a:p>
      </dgm:t>
    </dgm:pt>
    <dgm:pt modelId="{9DE4CD87-BFB0-7B4F-909E-9C87932CC9F4}">
      <dgm:prSet phldrT="[Text]" custT="1"/>
      <dgm:spPr/>
      <dgm:t>
        <a:bodyPr/>
        <a:lstStyle/>
        <a:p>
          <a:r>
            <a:rPr lang="en-US" sz="1200" dirty="0"/>
            <a:t>Source: </a:t>
          </a:r>
          <a:r>
            <a:rPr lang="en-SG" sz="1200" dirty="0"/>
            <a:t>https://</a:t>
          </a:r>
          <a:r>
            <a:rPr lang="en-SG" sz="1200" dirty="0" err="1"/>
            <a:t>www.rent.com</a:t>
          </a:r>
          <a:r>
            <a:rPr lang="en-SG" sz="1200" dirty="0"/>
            <a:t>/new-</a:t>
          </a:r>
          <a:r>
            <a:rPr lang="en-SG" sz="1200" dirty="0" err="1"/>
            <a:t>york</a:t>
          </a:r>
          <a:r>
            <a:rPr lang="en-SG" sz="1200" dirty="0"/>
            <a:t>/new-</a:t>
          </a:r>
          <a:r>
            <a:rPr lang="en-SG" sz="1200" dirty="0" err="1"/>
            <a:t>york</a:t>
          </a:r>
          <a:r>
            <a:rPr lang="en-SG" sz="1200" dirty="0"/>
            <a:t>-university- houses/max-price-2000 </a:t>
          </a:r>
          <a:endParaRPr lang="en-US" sz="1200" dirty="0"/>
        </a:p>
      </dgm:t>
    </dgm:pt>
    <dgm:pt modelId="{092C32C8-62D4-6649-AF42-2469D150A9E4}" type="parTrans" cxnId="{8F788CD3-8691-E949-9827-EC6CDB1566FB}">
      <dgm:prSet/>
      <dgm:spPr/>
      <dgm:t>
        <a:bodyPr/>
        <a:lstStyle/>
        <a:p>
          <a:endParaRPr lang="en-US"/>
        </a:p>
      </dgm:t>
    </dgm:pt>
    <dgm:pt modelId="{79F35D93-7824-A54E-8313-546A81DBE909}" type="sibTrans" cxnId="{8F788CD3-8691-E949-9827-EC6CDB1566FB}">
      <dgm:prSet/>
      <dgm:spPr/>
      <dgm:t>
        <a:bodyPr/>
        <a:lstStyle/>
        <a:p>
          <a:endParaRPr lang="en-US"/>
        </a:p>
      </dgm:t>
    </dgm:pt>
    <dgm:pt modelId="{FAF5067E-0FD3-B64E-AC1F-B072B0279F21}">
      <dgm:prSet phldrT="[Text]" custT="1"/>
      <dgm:spPr/>
      <dgm:t>
        <a:bodyPr/>
        <a:lstStyle/>
        <a:p>
          <a:r>
            <a:rPr lang="en-US" sz="1200" dirty="0"/>
            <a:t>Output: </a:t>
          </a:r>
          <a:r>
            <a:rPr lang="en-US" sz="1200" dirty="0" err="1"/>
            <a:t>rent_data_mining.csv</a:t>
          </a:r>
          <a:endParaRPr lang="en-US" sz="1200" dirty="0"/>
        </a:p>
      </dgm:t>
    </dgm:pt>
    <dgm:pt modelId="{481D3B44-25E4-3640-8D2E-EFE5FD15A13B}" type="parTrans" cxnId="{B23BB05C-A55A-3D43-8E27-E9A92367C043}">
      <dgm:prSet/>
      <dgm:spPr/>
      <dgm:t>
        <a:bodyPr/>
        <a:lstStyle/>
        <a:p>
          <a:endParaRPr lang="en-US"/>
        </a:p>
      </dgm:t>
    </dgm:pt>
    <dgm:pt modelId="{C4560F97-D335-9C43-A1DA-F01BC5F37902}" type="sibTrans" cxnId="{B23BB05C-A55A-3D43-8E27-E9A92367C043}">
      <dgm:prSet/>
      <dgm:spPr/>
      <dgm:t>
        <a:bodyPr/>
        <a:lstStyle/>
        <a:p>
          <a:endParaRPr lang="en-US"/>
        </a:p>
      </dgm:t>
    </dgm:pt>
    <dgm:pt modelId="{374A4F8B-AB26-6F48-91E2-9061A308DD50}">
      <dgm:prSet phldrT="[Text]" custT="1"/>
      <dgm:spPr/>
      <dgm:t>
        <a:bodyPr/>
        <a:lstStyle/>
        <a:p>
          <a:r>
            <a:rPr lang="en-US" sz="1200" dirty="0"/>
            <a:t>Source: using foursquare agent and get coordination information for places in </a:t>
          </a:r>
          <a:r>
            <a:rPr lang="en-US" sz="1200" dirty="0" err="1"/>
            <a:t>rent_data_mining.csv</a:t>
          </a:r>
          <a:r>
            <a:rPr lang="en-US" sz="1200" dirty="0"/>
            <a:t>, </a:t>
          </a:r>
        </a:p>
      </dgm:t>
    </dgm:pt>
    <dgm:pt modelId="{7961BAC3-03C7-A44E-9EB6-0DE40B6E6675}" type="parTrans" cxnId="{1573BF08-7BE2-6B44-A574-1DE1938596A3}">
      <dgm:prSet/>
      <dgm:spPr/>
      <dgm:t>
        <a:bodyPr/>
        <a:lstStyle/>
        <a:p>
          <a:endParaRPr lang="en-US"/>
        </a:p>
      </dgm:t>
    </dgm:pt>
    <dgm:pt modelId="{7A4D46D9-9EF7-F549-B4AA-A1B811DC07F0}" type="sibTrans" cxnId="{1573BF08-7BE2-6B44-A574-1DE1938596A3}">
      <dgm:prSet/>
      <dgm:spPr/>
      <dgm:t>
        <a:bodyPr/>
        <a:lstStyle/>
        <a:p>
          <a:endParaRPr lang="en-US"/>
        </a:p>
      </dgm:t>
    </dgm:pt>
    <dgm:pt modelId="{6397F9ED-7A76-544B-B042-BAB3A9575FE4}">
      <dgm:prSet phldrT="[Text]" custT="1"/>
      <dgm:spPr/>
      <dgm:t>
        <a:bodyPr/>
        <a:lstStyle/>
        <a:p>
          <a:r>
            <a:rPr lang="en-US" sz="1200" dirty="0"/>
            <a:t>Usage: for later process.</a:t>
          </a:r>
        </a:p>
      </dgm:t>
    </dgm:pt>
    <dgm:pt modelId="{C3F0338F-83B5-C347-80B6-967DEA475CC7}" type="parTrans" cxnId="{5181FD84-1319-F043-9A46-D9059B50BDBD}">
      <dgm:prSet/>
      <dgm:spPr/>
      <dgm:t>
        <a:bodyPr/>
        <a:lstStyle/>
        <a:p>
          <a:endParaRPr lang="en-US"/>
        </a:p>
      </dgm:t>
    </dgm:pt>
    <dgm:pt modelId="{0515245D-D5B4-1545-A4C2-09F188773B52}" type="sibTrans" cxnId="{5181FD84-1319-F043-9A46-D9059B50BDBD}">
      <dgm:prSet/>
      <dgm:spPr/>
      <dgm:t>
        <a:bodyPr/>
        <a:lstStyle/>
        <a:p>
          <a:endParaRPr lang="en-US"/>
        </a:p>
      </dgm:t>
    </dgm:pt>
    <dgm:pt modelId="{6E82ABDE-21D5-624F-899E-DF48877A61F7}">
      <dgm:prSet phldrT="[Text]" custT="1"/>
      <dgm:spPr/>
      <dgm:t>
        <a:bodyPr/>
        <a:lstStyle/>
        <a:p>
          <a:r>
            <a:rPr lang="en-US" sz="1200" dirty="0"/>
            <a:t>Usage: to calculate the distance between New York University and place for rent, then filter according to requirements</a:t>
          </a:r>
          <a:r>
            <a:rPr lang="en-US" sz="900" dirty="0"/>
            <a:t>.</a:t>
          </a:r>
        </a:p>
      </dgm:t>
    </dgm:pt>
    <dgm:pt modelId="{D1CED499-055D-B045-B49A-3BF3D4DD8C1B}" type="parTrans" cxnId="{0D704E09-3AAA-544D-B893-7061822EF40A}">
      <dgm:prSet/>
      <dgm:spPr/>
      <dgm:t>
        <a:bodyPr/>
        <a:lstStyle/>
        <a:p>
          <a:endParaRPr lang="en-US"/>
        </a:p>
      </dgm:t>
    </dgm:pt>
    <dgm:pt modelId="{71D4A12F-C717-3744-8CC3-7F9522F1AA5D}" type="sibTrans" cxnId="{0D704E09-3AAA-544D-B893-7061822EF40A}">
      <dgm:prSet/>
      <dgm:spPr/>
      <dgm:t>
        <a:bodyPr/>
        <a:lstStyle/>
        <a:p>
          <a:endParaRPr lang="en-US"/>
        </a:p>
      </dgm:t>
    </dgm:pt>
    <dgm:pt modelId="{70F0CC8A-836F-C244-A69A-11601E804C3F}">
      <dgm:prSet phldrT="[Text]" custT="1"/>
      <dgm:spPr/>
      <dgm:t>
        <a:bodyPr/>
        <a:lstStyle/>
        <a:p>
          <a:r>
            <a:rPr lang="en-US" sz="1200" dirty="0"/>
            <a:t>Output: add both violent and property crime rates for filtered places.</a:t>
          </a:r>
        </a:p>
      </dgm:t>
    </dgm:pt>
    <dgm:pt modelId="{65567502-5018-3B42-8196-D439D4E29C5C}" type="parTrans" cxnId="{0EEBF594-EC0D-C145-9C9B-30C71167FD90}">
      <dgm:prSet/>
      <dgm:spPr/>
      <dgm:t>
        <a:bodyPr/>
        <a:lstStyle/>
        <a:p>
          <a:endParaRPr lang="en-US"/>
        </a:p>
      </dgm:t>
    </dgm:pt>
    <dgm:pt modelId="{F75B95A2-C3DE-6245-AFDE-445C84AA8852}" type="sibTrans" cxnId="{0EEBF594-EC0D-C145-9C9B-30C71167FD90}">
      <dgm:prSet/>
      <dgm:spPr/>
      <dgm:t>
        <a:bodyPr/>
        <a:lstStyle/>
        <a:p>
          <a:endParaRPr lang="en-US"/>
        </a:p>
      </dgm:t>
    </dgm:pt>
    <dgm:pt modelId="{0728FAB2-5874-8E4E-A8EF-A448DE376050}">
      <dgm:prSet phldrT="[Text]" custT="1"/>
      <dgm:spPr/>
      <dgm:t>
        <a:bodyPr/>
        <a:lstStyle/>
        <a:p>
          <a:r>
            <a:rPr lang="en-US" sz="1200" dirty="0"/>
            <a:t>Usage: for later process.</a:t>
          </a:r>
        </a:p>
      </dgm:t>
    </dgm:pt>
    <dgm:pt modelId="{E7D1B6E9-03FB-1B4A-8DB3-04DDC80D5FBD}" type="parTrans" cxnId="{F333E263-687D-454D-882F-AC3A9BF855C1}">
      <dgm:prSet/>
      <dgm:spPr/>
      <dgm:t>
        <a:bodyPr/>
        <a:lstStyle/>
        <a:p>
          <a:endParaRPr lang="en-US"/>
        </a:p>
      </dgm:t>
    </dgm:pt>
    <dgm:pt modelId="{26D8E614-1539-604A-AAAB-6A1E5795810D}" type="sibTrans" cxnId="{F333E263-687D-454D-882F-AC3A9BF855C1}">
      <dgm:prSet/>
      <dgm:spPr/>
      <dgm:t>
        <a:bodyPr/>
        <a:lstStyle/>
        <a:p>
          <a:endParaRPr lang="en-US"/>
        </a:p>
      </dgm:t>
    </dgm:pt>
    <dgm:pt modelId="{33B7288E-55A0-C24F-AE91-6C35CA460B2E}">
      <dgm:prSet custT="1"/>
      <dgm:spPr/>
      <dgm:t>
        <a:bodyPr/>
        <a:lstStyle/>
        <a:p>
          <a:r>
            <a:rPr lang="en-US" sz="1600" dirty="0"/>
            <a:t>Restaurants venues, category and rating for candidate places.</a:t>
          </a:r>
        </a:p>
      </dgm:t>
    </dgm:pt>
    <dgm:pt modelId="{F0653C7B-D572-5143-A453-A542ECB3452F}" type="parTrans" cxnId="{EE2D737A-ABAA-054F-B7B2-9FA1C52A1FA0}">
      <dgm:prSet/>
      <dgm:spPr/>
      <dgm:t>
        <a:bodyPr/>
        <a:lstStyle/>
        <a:p>
          <a:endParaRPr lang="en-US"/>
        </a:p>
      </dgm:t>
    </dgm:pt>
    <dgm:pt modelId="{D6D2B954-116F-C44B-9BF3-DADB460BFAF2}" type="sibTrans" cxnId="{EE2D737A-ABAA-054F-B7B2-9FA1C52A1FA0}">
      <dgm:prSet/>
      <dgm:spPr/>
      <dgm:t>
        <a:bodyPr/>
        <a:lstStyle/>
        <a:p>
          <a:endParaRPr lang="en-US"/>
        </a:p>
      </dgm:t>
    </dgm:pt>
    <dgm:pt modelId="{A337D25B-8A39-1A41-AFBC-E03DFF12CD54}">
      <dgm:prSet phldrT="[Text]" custT="1"/>
      <dgm:spPr/>
      <dgm:t>
        <a:bodyPr/>
        <a:lstStyle/>
        <a:p>
          <a:r>
            <a:rPr lang="en-US" sz="1600" dirty="0"/>
            <a:t>Coordination information of places for rent.</a:t>
          </a:r>
        </a:p>
      </dgm:t>
    </dgm:pt>
    <dgm:pt modelId="{D5BDFEDB-FF8E-EE40-9F9A-896E3812723E}" type="sibTrans" cxnId="{4B000360-6D1B-444F-8DA4-62939BE1E659}">
      <dgm:prSet/>
      <dgm:spPr/>
      <dgm:t>
        <a:bodyPr/>
        <a:lstStyle/>
        <a:p>
          <a:endParaRPr lang="en-US"/>
        </a:p>
      </dgm:t>
    </dgm:pt>
    <dgm:pt modelId="{8936679D-F2A4-FB4C-A583-A34D7CEE51E6}" type="parTrans" cxnId="{4B000360-6D1B-444F-8DA4-62939BE1E659}">
      <dgm:prSet/>
      <dgm:spPr/>
      <dgm:t>
        <a:bodyPr/>
        <a:lstStyle/>
        <a:p>
          <a:endParaRPr lang="en-US"/>
        </a:p>
      </dgm:t>
    </dgm:pt>
    <dgm:pt modelId="{D484F0B4-578F-6244-8C11-ED236FDBBAA5}" type="pres">
      <dgm:prSet presAssocID="{B085146A-F356-8847-B484-F8F155E17343}" presName="Name0" presStyleCnt="0">
        <dgm:presLayoutVars>
          <dgm:dir/>
          <dgm:animLvl val="lvl"/>
          <dgm:resizeHandles val="exact"/>
        </dgm:presLayoutVars>
      </dgm:prSet>
      <dgm:spPr/>
    </dgm:pt>
    <dgm:pt modelId="{81D5B281-153C-8040-8EF7-CA3CBF2C57EF}" type="pres">
      <dgm:prSet presAssocID="{33064F1E-ACDA-6B41-B88C-7C7F794AB333}" presName="linNode" presStyleCnt="0"/>
      <dgm:spPr/>
    </dgm:pt>
    <dgm:pt modelId="{7E9067A3-7759-B84B-99EE-BE53C1A44E61}" type="pres">
      <dgm:prSet presAssocID="{33064F1E-ACDA-6B41-B88C-7C7F794AB333}" presName="parentText" presStyleLbl="node1" presStyleIdx="0" presStyleCnt="4" custScaleY="53059">
        <dgm:presLayoutVars>
          <dgm:chMax val="1"/>
          <dgm:bulletEnabled val="1"/>
        </dgm:presLayoutVars>
      </dgm:prSet>
      <dgm:spPr/>
    </dgm:pt>
    <dgm:pt modelId="{8A38A8AD-3411-0246-8C78-32219B885771}" type="pres">
      <dgm:prSet presAssocID="{33064F1E-ACDA-6B41-B88C-7C7F794AB333}" presName="descendantText" presStyleLbl="alignAccFollowNode1" presStyleIdx="0" presStyleCnt="3" custScaleY="76529" custLinFactNeighborY="-942">
        <dgm:presLayoutVars>
          <dgm:bulletEnabled val="1"/>
        </dgm:presLayoutVars>
      </dgm:prSet>
      <dgm:spPr/>
    </dgm:pt>
    <dgm:pt modelId="{CBBA1C88-7D71-3748-8F29-3232E14375B5}" type="pres">
      <dgm:prSet presAssocID="{8256AE0D-8F2D-BF45-876E-792819591395}" presName="sp" presStyleCnt="0"/>
      <dgm:spPr/>
    </dgm:pt>
    <dgm:pt modelId="{B04E52A2-F685-CF4F-858E-1629E0FB24E3}" type="pres">
      <dgm:prSet presAssocID="{A337D25B-8A39-1A41-AFBC-E03DFF12CD54}" presName="linNode" presStyleCnt="0"/>
      <dgm:spPr/>
    </dgm:pt>
    <dgm:pt modelId="{F1D548A8-AFF1-664A-B591-DD55EE8EEDD9}" type="pres">
      <dgm:prSet presAssocID="{A337D25B-8A39-1A41-AFBC-E03DFF12CD54}" presName="parentText" presStyleLbl="node1" presStyleIdx="1" presStyleCnt="4" custScaleY="54248" custLinFactNeighborX="163" custLinFactNeighborY="-5093">
        <dgm:presLayoutVars>
          <dgm:chMax val="1"/>
          <dgm:bulletEnabled val="1"/>
        </dgm:presLayoutVars>
      </dgm:prSet>
      <dgm:spPr/>
    </dgm:pt>
    <dgm:pt modelId="{F4F2C664-2FCD-784C-9F6D-56928F2E32AD}" type="pres">
      <dgm:prSet presAssocID="{A337D25B-8A39-1A41-AFBC-E03DFF12CD54}" presName="descendantText" presStyleLbl="alignAccFollowNode1" presStyleIdx="1" presStyleCnt="3" custScaleY="84021" custLinFactNeighborY="-2190">
        <dgm:presLayoutVars>
          <dgm:bulletEnabled val="1"/>
        </dgm:presLayoutVars>
      </dgm:prSet>
      <dgm:spPr/>
    </dgm:pt>
    <dgm:pt modelId="{EB77D180-6119-314D-A609-5A1FAA9B088C}" type="pres">
      <dgm:prSet presAssocID="{D5BDFEDB-FF8E-EE40-9F9A-896E3812723E}" presName="sp" presStyleCnt="0"/>
      <dgm:spPr/>
    </dgm:pt>
    <dgm:pt modelId="{5CF3BE0F-6CAB-E546-A733-8D645946E536}" type="pres">
      <dgm:prSet presAssocID="{114F4303-64EB-AE41-BF71-01A5F4755FF7}" presName="linNode" presStyleCnt="0"/>
      <dgm:spPr/>
    </dgm:pt>
    <dgm:pt modelId="{8A6EFD08-5D48-144A-AF03-5B764B3C29C0}" type="pres">
      <dgm:prSet presAssocID="{114F4303-64EB-AE41-BF71-01A5F4755FF7}" presName="parentText" presStyleLbl="node1" presStyleIdx="2" presStyleCnt="4" custScaleY="56059" custLinFactNeighborX="163" custLinFactNeighborY="-11653">
        <dgm:presLayoutVars>
          <dgm:chMax val="1"/>
          <dgm:bulletEnabled val="1"/>
        </dgm:presLayoutVars>
      </dgm:prSet>
      <dgm:spPr/>
    </dgm:pt>
    <dgm:pt modelId="{E1203C7C-6404-4543-A236-4713A98CCC89}" type="pres">
      <dgm:prSet presAssocID="{114F4303-64EB-AE41-BF71-01A5F4755FF7}" presName="descendantText" presStyleLbl="alignAccFollowNode1" presStyleIdx="2" presStyleCnt="3" custScaleY="71408" custLinFactNeighborY="-4772">
        <dgm:presLayoutVars>
          <dgm:bulletEnabled val="1"/>
        </dgm:presLayoutVars>
      </dgm:prSet>
      <dgm:spPr/>
    </dgm:pt>
    <dgm:pt modelId="{D0B0A7F0-09F9-404B-BDB8-205B33EB8680}" type="pres">
      <dgm:prSet presAssocID="{B56ED896-4732-B140-987F-0934EFCD71D4}" presName="sp" presStyleCnt="0"/>
      <dgm:spPr/>
    </dgm:pt>
    <dgm:pt modelId="{C78B9441-B939-8041-95EE-1F808BD9D91E}" type="pres">
      <dgm:prSet presAssocID="{33B7288E-55A0-C24F-AE91-6C35CA460B2E}" presName="linNode" presStyleCnt="0"/>
      <dgm:spPr/>
    </dgm:pt>
    <dgm:pt modelId="{592BA14B-8A54-E649-BA54-91EEE9268898}" type="pres">
      <dgm:prSet presAssocID="{33B7288E-55A0-C24F-AE91-6C35CA460B2E}" presName="parentText" presStyleLbl="node1" presStyleIdx="3" presStyleCnt="4" custScaleY="67050" custLinFactNeighborY="-11164">
        <dgm:presLayoutVars>
          <dgm:chMax val="1"/>
          <dgm:bulletEnabled val="1"/>
        </dgm:presLayoutVars>
      </dgm:prSet>
      <dgm:spPr/>
    </dgm:pt>
  </dgm:ptLst>
  <dgm:cxnLst>
    <dgm:cxn modelId="{1573BF08-7BE2-6B44-A574-1DE1938596A3}" srcId="{A337D25B-8A39-1A41-AFBC-E03DFF12CD54}" destId="{374A4F8B-AB26-6F48-91E2-9061A308DD50}" srcOrd="1" destOrd="0" parTransId="{7961BAC3-03C7-A44E-9EB6-0DE40B6E6675}" sibTransId="{7A4D46D9-9EF7-F549-B4AA-A1B811DC07F0}"/>
    <dgm:cxn modelId="{0D704E09-3AAA-544D-B893-7061822EF40A}" srcId="{A337D25B-8A39-1A41-AFBC-E03DFF12CD54}" destId="{6E82ABDE-21D5-624F-899E-DF48877A61F7}" srcOrd="3" destOrd="0" parTransId="{D1CED499-055D-B045-B49A-3BF3D4DD8C1B}" sibTransId="{71D4A12F-C717-3744-8CC3-7F9522F1AA5D}"/>
    <dgm:cxn modelId="{4CC3AC19-9825-7646-8746-730B0412A376}" type="presOf" srcId="{DA87A37F-4610-B142-86E1-D62026289E88}" destId="{F4F2C664-2FCD-784C-9F6D-56928F2E32AD}" srcOrd="0" destOrd="0" presId="urn:microsoft.com/office/officeart/2005/8/layout/vList5"/>
    <dgm:cxn modelId="{9608361E-48E0-084D-9639-A97910C1BBCF}" type="presOf" srcId="{AF5E4427-EE86-5140-9405-8EAEAD51D7D4}" destId="{8A38A8AD-3411-0246-8C78-32219B885771}" srcOrd="0" destOrd="0" presId="urn:microsoft.com/office/officeart/2005/8/layout/vList5"/>
    <dgm:cxn modelId="{DBB3231F-2012-2B40-9CFF-ABF5E3681F3F}" srcId="{33064F1E-ACDA-6B41-B88C-7C7F794AB333}" destId="{AF5E4427-EE86-5140-9405-8EAEAD51D7D4}" srcOrd="0" destOrd="0" parTransId="{0AA76DFA-3A5F-9F4C-994F-E84F2E1661AE}" sibTransId="{13C90BAE-CED0-034D-99A2-90C652412BE6}"/>
    <dgm:cxn modelId="{C7639F21-A5C4-1240-9D76-99562DA32FAE}" type="presOf" srcId="{33064F1E-ACDA-6B41-B88C-7C7F794AB333}" destId="{7E9067A3-7759-B84B-99EE-BE53C1A44E61}" srcOrd="0" destOrd="0" presId="urn:microsoft.com/office/officeart/2005/8/layout/vList5"/>
    <dgm:cxn modelId="{16CE2926-D78D-8440-B690-A1C85F4FC7B9}" type="presOf" srcId="{6E82ABDE-21D5-624F-899E-DF48877A61F7}" destId="{F4F2C664-2FCD-784C-9F6D-56928F2E32AD}" srcOrd="0" destOrd="3" presId="urn:microsoft.com/office/officeart/2005/8/layout/vList5"/>
    <dgm:cxn modelId="{C0BF6F3D-1319-EB41-B602-BCF0E6020140}" type="presOf" srcId="{33B7288E-55A0-C24F-AE91-6C35CA460B2E}" destId="{592BA14B-8A54-E649-BA54-91EEE9268898}" srcOrd="0" destOrd="0" presId="urn:microsoft.com/office/officeart/2005/8/layout/vList5"/>
    <dgm:cxn modelId="{BCD0AF5C-313B-1C44-92FB-D0166979E12F}" srcId="{A337D25B-8A39-1A41-AFBC-E03DFF12CD54}" destId="{E1E19E3B-F354-EF41-86A9-C5E9F68A2997}" srcOrd="2" destOrd="0" parTransId="{12D279A7-7009-D74B-B2EB-F9DA5CEE6BB9}" sibTransId="{819AEC0B-870F-6E47-B90F-6D199612C6DE}"/>
    <dgm:cxn modelId="{B23BB05C-A55A-3D43-8E27-E9A92367C043}" srcId="{33064F1E-ACDA-6B41-B88C-7C7F794AB333}" destId="{FAF5067E-0FD3-B64E-AC1F-B072B0279F21}" srcOrd="2" destOrd="0" parTransId="{481D3B44-25E4-3640-8D2E-EFE5FD15A13B}" sibTransId="{C4560F97-D335-9C43-A1DA-F01BC5F37902}"/>
    <dgm:cxn modelId="{4B000360-6D1B-444F-8DA4-62939BE1E659}" srcId="{B085146A-F356-8847-B484-F8F155E17343}" destId="{A337D25B-8A39-1A41-AFBC-E03DFF12CD54}" srcOrd="1" destOrd="0" parTransId="{8936679D-F2A4-FB4C-A583-A34D7CEE51E6}" sibTransId="{D5BDFEDB-FF8E-EE40-9F9A-896E3812723E}"/>
    <dgm:cxn modelId="{F333E263-687D-454D-882F-AC3A9BF855C1}" srcId="{114F4303-64EB-AE41-BF71-01A5F4755FF7}" destId="{0728FAB2-5874-8E4E-A8EF-A448DE376050}" srcOrd="3" destOrd="0" parTransId="{E7D1B6E9-03FB-1B4A-8DB3-04DDC80D5FBD}" sibTransId="{26D8E614-1539-604A-AAAB-6A1E5795810D}"/>
    <dgm:cxn modelId="{58B38D6B-F95E-F246-A67A-5839AC36F980}" srcId="{114F4303-64EB-AE41-BF71-01A5F4755FF7}" destId="{F705FC78-29F5-394B-857F-9C4A5D3271C2}" srcOrd="0" destOrd="0" parTransId="{E6570F94-3214-9E48-A170-039A4BC7FA46}" sibTransId="{95073473-EA1B-CF4E-8319-BA83E64238AF}"/>
    <dgm:cxn modelId="{DC78A96B-83E4-BB4B-ACB9-4F0ED13D1B69}" srcId="{B085146A-F356-8847-B484-F8F155E17343}" destId="{114F4303-64EB-AE41-BF71-01A5F4755FF7}" srcOrd="2" destOrd="0" parTransId="{D6C77D92-0A84-A241-977A-EDC5C2F09C43}" sibTransId="{B56ED896-4732-B140-987F-0934EFCD71D4}"/>
    <dgm:cxn modelId="{F6A38E6E-AA22-4947-8B69-135B01B98BCF}" type="presOf" srcId="{9DE4CD87-BFB0-7B4F-909E-9C87932CC9F4}" destId="{8A38A8AD-3411-0246-8C78-32219B885771}" srcOrd="0" destOrd="1" presId="urn:microsoft.com/office/officeart/2005/8/layout/vList5"/>
    <dgm:cxn modelId="{EE2D737A-ABAA-054F-B7B2-9FA1C52A1FA0}" srcId="{B085146A-F356-8847-B484-F8F155E17343}" destId="{33B7288E-55A0-C24F-AE91-6C35CA460B2E}" srcOrd="3" destOrd="0" parTransId="{F0653C7B-D572-5143-A453-A542ECB3452F}" sibTransId="{D6D2B954-116F-C44B-9BF3-DADB460BFAF2}"/>
    <dgm:cxn modelId="{116FB07C-4DAB-034A-9295-75E069E1B316}" type="presOf" srcId="{E1E19E3B-F354-EF41-86A9-C5E9F68A2997}" destId="{F4F2C664-2FCD-784C-9F6D-56928F2E32AD}" srcOrd="0" destOrd="2" presId="urn:microsoft.com/office/officeart/2005/8/layout/vList5"/>
    <dgm:cxn modelId="{2481DB7C-D5CC-5D48-8CCB-000E1FC203CE}" type="presOf" srcId="{70F0CC8A-836F-C244-A69A-11601E804C3F}" destId="{E1203C7C-6404-4543-A236-4713A98CCC89}" srcOrd="0" destOrd="2" presId="urn:microsoft.com/office/officeart/2005/8/layout/vList5"/>
    <dgm:cxn modelId="{93E1F37D-4112-3147-88B8-8051BC95F1C6}" type="presOf" srcId="{114F4303-64EB-AE41-BF71-01A5F4755FF7}" destId="{8A6EFD08-5D48-144A-AF03-5B764B3C29C0}" srcOrd="0" destOrd="0" presId="urn:microsoft.com/office/officeart/2005/8/layout/vList5"/>
    <dgm:cxn modelId="{98392E83-EC23-E844-89D5-0C5471A93C06}" srcId="{B085146A-F356-8847-B484-F8F155E17343}" destId="{33064F1E-ACDA-6B41-B88C-7C7F794AB333}" srcOrd="0" destOrd="0" parTransId="{89061D84-4235-F64C-AB4A-9D92E6E61AFA}" sibTransId="{8256AE0D-8F2D-BF45-876E-792819591395}"/>
    <dgm:cxn modelId="{5181FD84-1319-F043-9A46-D9059B50BDBD}" srcId="{33064F1E-ACDA-6B41-B88C-7C7F794AB333}" destId="{6397F9ED-7A76-544B-B042-BAB3A9575FE4}" srcOrd="3" destOrd="0" parTransId="{C3F0338F-83B5-C347-80B6-967DEA475CC7}" sibTransId="{0515245D-D5B4-1545-A4C2-09F188773B52}"/>
    <dgm:cxn modelId="{B9397C87-03EB-A249-AD49-1D89F2B432AE}" type="presOf" srcId="{BF1C70F0-798B-0949-AA08-616F3CCD5110}" destId="{E1203C7C-6404-4543-A236-4713A98CCC89}" srcOrd="0" destOrd="1" presId="urn:microsoft.com/office/officeart/2005/8/layout/vList5"/>
    <dgm:cxn modelId="{DFDE7488-79D6-7B4E-970D-25A926BA2825}" type="presOf" srcId="{FAF5067E-0FD3-B64E-AC1F-B072B0279F21}" destId="{8A38A8AD-3411-0246-8C78-32219B885771}" srcOrd="0" destOrd="2" presId="urn:microsoft.com/office/officeart/2005/8/layout/vList5"/>
    <dgm:cxn modelId="{0EEBF594-EC0D-C145-9C9B-30C71167FD90}" srcId="{114F4303-64EB-AE41-BF71-01A5F4755FF7}" destId="{70F0CC8A-836F-C244-A69A-11601E804C3F}" srcOrd="2" destOrd="0" parTransId="{65567502-5018-3B42-8196-D439D4E29C5C}" sibTransId="{F75B95A2-C3DE-6245-AFDE-445C84AA8852}"/>
    <dgm:cxn modelId="{09EBEEA1-EBF5-444D-9E4D-48AD13A6A072}" type="presOf" srcId="{A337D25B-8A39-1A41-AFBC-E03DFF12CD54}" destId="{F1D548A8-AFF1-664A-B591-DD55EE8EEDD9}" srcOrd="0" destOrd="0" presId="urn:microsoft.com/office/officeart/2005/8/layout/vList5"/>
    <dgm:cxn modelId="{4279CAB0-1981-E745-B6E6-1F948964A187}" type="presOf" srcId="{B085146A-F356-8847-B484-F8F155E17343}" destId="{D484F0B4-578F-6244-8C11-ED236FDBBAA5}" srcOrd="0" destOrd="0" presId="urn:microsoft.com/office/officeart/2005/8/layout/vList5"/>
    <dgm:cxn modelId="{222F61CE-A38C-7E42-90A4-0A7055AB14E3}" srcId="{114F4303-64EB-AE41-BF71-01A5F4755FF7}" destId="{BF1C70F0-798B-0949-AA08-616F3CCD5110}" srcOrd="1" destOrd="0" parTransId="{5F9A36AD-B8AE-0F42-85B6-4437474CBC9B}" sibTransId="{B576A5D0-66F4-A744-B4AC-35E0279C79BB}"/>
    <dgm:cxn modelId="{9A249ACF-5423-2349-8069-71CFBEF4B704}" type="presOf" srcId="{6397F9ED-7A76-544B-B042-BAB3A9575FE4}" destId="{8A38A8AD-3411-0246-8C78-32219B885771}" srcOrd="0" destOrd="3" presId="urn:microsoft.com/office/officeart/2005/8/layout/vList5"/>
    <dgm:cxn modelId="{53339ED1-BAD6-3543-86BB-69F8E9AAC4BE}" type="presOf" srcId="{374A4F8B-AB26-6F48-91E2-9061A308DD50}" destId="{F4F2C664-2FCD-784C-9F6D-56928F2E32AD}" srcOrd="0" destOrd="1" presId="urn:microsoft.com/office/officeart/2005/8/layout/vList5"/>
    <dgm:cxn modelId="{8F788CD3-8691-E949-9827-EC6CDB1566FB}" srcId="{33064F1E-ACDA-6B41-B88C-7C7F794AB333}" destId="{9DE4CD87-BFB0-7B4F-909E-9C87932CC9F4}" srcOrd="1" destOrd="0" parTransId="{092C32C8-62D4-6649-AF42-2469D150A9E4}" sibTransId="{79F35D93-7824-A54E-8313-546A81DBE909}"/>
    <dgm:cxn modelId="{1501BCED-919E-A24F-8338-0C06933E973C}" type="presOf" srcId="{F705FC78-29F5-394B-857F-9C4A5D3271C2}" destId="{E1203C7C-6404-4543-A236-4713A98CCC89}" srcOrd="0" destOrd="0" presId="urn:microsoft.com/office/officeart/2005/8/layout/vList5"/>
    <dgm:cxn modelId="{1FC691FB-C6B7-4E4C-BBDE-15DFA6D6139B}" srcId="{A337D25B-8A39-1A41-AFBC-E03DFF12CD54}" destId="{DA87A37F-4610-B142-86E1-D62026289E88}" srcOrd="0" destOrd="0" parTransId="{E2F89DFB-58EB-3B4B-9879-45B206E27E18}" sibTransId="{E7E6B7A1-9B23-BF43-8A60-14AB6BCA8CBD}"/>
    <dgm:cxn modelId="{1073EEFE-0D19-F146-943A-B0E0B9E9D057}" type="presOf" srcId="{0728FAB2-5874-8E4E-A8EF-A448DE376050}" destId="{E1203C7C-6404-4543-A236-4713A98CCC89}" srcOrd="0" destOrd="3" presId="urn:microsoft.com/office/officeart/2005/8/layout/vList5"/>
    <dgm:cxn modelId="{7E8D1206-93A9-BF4C-88E5-1C0E8E36AE8E}" type="presParOf" srcId="{D484F0B4-578F-6244-8C11-ED236FDBBAA5}" destId="{81D5B281-153C-8040-8EF7-CA3CBF2C57EF}" srcOrd="0" destOrd="0" presId="urn:microsoft.com/office/officeart/2005/8/layout/vList5"/>
    <dgm:cxn modelId="{A74E471A-9683-C342-B8CE-4AC8C5A69527}" type="presParOf" srcId="{81D5B281-153C-8040-8EF7-CA3CBF2C57EF}" destId="{7E9067A3-7759-B84B-99EE-BE53C1A44E61}" srcOrd="0" destOrd="0" presId="urn:microsoft.com/office/officeart/2005/8/layout/vList5"/>
    <dgm:cxn modelId="{46F4821B-F13F-2B4F-B5F6-141836A3E10B}" type="presParOf" srcId="{81D5B281-153C-8040-8EF7-CA3CBF2C57EF}" destId="{8A38A8AD-3411-0246-8C78-32219B885771}" srcOrd="1" destOrd="0" presId="urn:microsoft.com/office/officeart/2005/8/layout/vList5"/>
    <dgm:cxn modelId="{8A82EAEA-E4AA-DF49-8858-903DF63D2E27}" type="presParOf" srcId="{D484F0B4-578F-6244-8C11-ED236FDBBAA5}" destId="{CBBA1C88-7D71-3748-8F29-3232E14375B5}" srcOrd="1" destOrd="0" presId="urn:microsoft.com/office/officeart/2005/8/layout/vList5"/>
    <dgm:cxn modelId="{3E2C965D-81A3-A44A-A6A2-11061C4B0C39}" type="presParOf" srcId="{D484F0B4-578F-6244-8C11-ED236FDBBAA5}" destId="{B04E52A2-F685-CF4F-858E-1629E0FB24E3}" srcOrd="2" destOrd="0" presId="urn:microsoft.com/office/officeart/2005/8/layout/vList5"/>
    <dgm:cxn modelId="{D5E88F1F-539C-6A40-B09C-6B7A9D30F22C}" type="presParOf" srcId="{B04E52A2-F685-CF4F-858E-1629E0FB24E3}" destId="{F1D548A8-AFF1-664A-B591-DD55EE8EEDD9}" srcOrd="0" destOrd="0" presId="urn:microsoft.com/office/officeart/2005/8/layout/vList5"/>
    <dgm:cxn modelId="{3D359A0E-0241-9644-AE23-DCB0493D701D}" type="presParOf" srcId="{B04E52A2-F685-CF4F-858E-1629E0FB24E3}" destId="{F4F2C664-2FCD-784C-9F6D-56928F2E32AD}" srcOrd="1" destOrd="0" presId="urn:microsoft.com/office/officeart/2005/8/layout/vList5"/>
    <dgm:cxn modelId="{50C47D01-51C9-004C-AB5E-84C6D4802DB3}" type="presParOf" srcId="{D484F0B4-578F-6244-8C11-ED236FDBBAA5}" destId="{EB77D180-6119-314D-A609-5A1FAA9B088C}" srcOrd="3" destOrd="0" presId="urn:microsoft.com/office/officeart/2005/8/layout/vList5"/>
    <dgm:cxn modelId="{BF49C45B-2F11-1C45-B1DB-8ED7B3079A70}" type="presParOf" srcId="{D484F0B4-578F-6244-8C11-ED236FDBBAA5}" destId="{5CF3BE0F-6CAB-E546-A733-8D645946E536}" srcOrd="4" destOrd="0" presId="urn:microsoft.com/office/officeart/2005/8/layout/vList5"/>
    <dgm:cxn modelId="{DF9F2A50-C7A0-E441-AB27-C5989C6D7BCB}" type="presParOf" srcId="{5CF3BE0F-6CAB-E546-A733-8D645946E536}" destId="{8A6EFD08-5D48-144A-AF03-5B764B3C29C0}" srcOrd="0" destOrd="0" presId="urn:microsoft.com/office/officeart/2005/8/layout/vList5"/>
    <dgm:cxn modelId="{2D9970EB-285F-664B-8BAC-1B7CE2B7926F}" type="presParOf" srcId="{5CF3BE0F-6CAB-E546-A733-8D645946E536}" destId="{E1203C7C-6404-4543-A236-4713A98CCC89}" srcOrd="1" destOrd="0" presId="urn:microsoft.com/office/officeart/2005/8/layout/vList5"/>
    <dgm:cxn modelId="{172120E8-CBF6-E44A-831E-856EA55D08AE}" type="presParOf" srcId="{D484F0B4-578F-6244-8C11-ED236FDBBAA5}" destId="{D0B0A7F0-09F9-404B-BDB8-205B33EB8680}" srcOrd="5" destOrd="0" presId="urn:microsoft.com/office/officeart/2005/8/layout/vList5"/>
    <dgm:cxn modelId="{9671F44B-9194-E740-9807-98B1DF99BD3C}" type="presParOf" srcId="{D484F0B4-578F-6244-8C11-ED236FDBBAA5}" destId="{C78B9441-B939-8041-95EE-1F808BD9D91E}" srcOrd="6" destOrd="0" presId="urn:microsoft.com/office/officeart/2005/8/layout/vList5"/>
    <dgm:cxn modelId="{2FE0CA9A-EA20-CC43-9F80-E2E2BCA6DECE}" type="presParOf" srcId="{C78B9441-B939-8041-95EE-1F808BD9D91E}" destId="{592BA14B-8A54-E649-BA54-91EEE9268898}" srcOrd="0"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8B77A-ADF7-344F-8AD5-5EB31A3E95E7}">
      <dsp:nvSpPr>
        <dsp:cNvPr id="0" name=""/>
        <dsp:cNvSpPr/>
      </dsp:nvSpPr>
      <dsp:spPr>
        <a:xfrm>
          <a:off x="2155507" y="1981811"/>
          <a:ext cx="1594485" cy="159448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Where to live</a:t>
          </a:r>
        </a:p>
      </dsp:txBody>
      <dsp:txXfrm>
        <a:off x="2389014" y="2215318"/>
        <a:ext cx="1127471" cy="1127471"/>
      </dsp:txXfrm>
    </dsp:sp>
    <dsp:sp modelId="{090C96CA-6008-BD41-8F91-30F5BE1DD48A}">
      <dsp:nvSpPr>
        <dsp:cNvPr id="0" name=""/>
        <dsp:cNvSpPr/>
      </dsp:nvSpPr>
      <dsp:spPr>
        <a:xfrm rot="11700000">
          <a:off x="734632" y="2144182"/>
          <a:ext cx="1393444" cy="45442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9696954-87C2-F04F-AAB0-A32B5A30D4D7}">
      <dsp:nvSpPr>
        <dsp:cNvPr id="0" name=""/>
        <dsp:cNvSpPr/>
      </dsp:nvSpPr>
      <dsp:spPr>
        <a:xfrm>
          <a:off x="991" y="1585167"/>
          <a:ext cx="1514760" cy="121180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Distance from work</a:t>
          </a:r>
        </a:p>
      </dsp:txBody>
      <dsp:txXfrm>
        <a:off x="36484" y="1620660"/>
        <a:ext cx="1443774" cy="1140822"/>
      </dsp:txXfrm>
    </dsp:sp>
    <dsp:sp modelId="{B0F9BB8B-EBD6-5C43-8D2D-88DBFEF6D356}">
      <dsp:nvSpPr>
        <dsp:cNvPr id="0" name=""/>
        <dsp:cNvSpPr/>
      </dsp:nvSpPr>
      <dsp:spPr>
        <a:xfrm rot="14700000">
          <a:off x="1590376" y="1124345"/>
          <a:ext cx="1393444" cy="45442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07EED9E-E4E2-D54B-B921-C175533BCADD}">
      <dsp:nvSpPr>
        <dsp:cNvPr id="0" name=""/>
        <dsp:cNvSpPr/>
      </dsp:nvSpPr>
      <dsp:spPr>
        <a:xfrm>
          <a:off x="1235270" y="114210"/>
          <a:ext cx="1514760" cy="121180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Monthly rent</a:t>
          </a:r>
        </a:p>
      </dsp:txBody>
      <dsp:txXfrm>
        <a:off x="1270763" y="149703"/>
        <a:ext cx="1443774" cy="1140822"/>
      </dsp:txXfrm>
    </dsp:sp>
    <dsp:sp modelId="{1BDED687-6632-144E-B9C8-A7824B45B56A}">
      <dsp:nvSpPr>
        <dsp:cNvPr id="0" name=""/>
        <dsp:cNvSpPr/>
      </dsp:nvSpPr>
      <dsp:spPr>
        <a:xfrm rot="17700000">
          <a:off x="2921678" y="1124345"/>
          <a:ext cx="1393444" cy="45442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8093B1D-0563-4949-BAAA-D11A13857ABF}">
      <dsp:nvSpPr>
        <dsp:cNvPr id="0" name=""/>
        <dsp:cNvSpPr/>
      </dsp:nvSpPr>
      <dsp:spPr>
        <a:xfrm>
          <a:off x="3155468" y="114210"/>
          <a:ext cx="1514760" cy="121180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Safety</a:t>
          </a:r>
        </a:p>
      </dsp:txBody>
      <dsp:txXfrm>
        <a:off x="3190961" y="149703"/>
        <a:ext cx="1443774" cy="1140822"/>
      </dsp:txXfrm>
    </dsp:sp>
    <dsp:sp modelId="{68DDF4B0-559B-5C4E-A186-CB5DC89D32CE}">
      <dsp:nvSpPr>
        <dsp:cNvPr id="0" name=""/>
        <dsp:cNvSpPr/>
      </dsp:nvSpPr>
      <dsp:spPr>
        <a:xfrm rot="20700000">
          <a:off x="3777423" y="2144182"/>
          <a:ext cx="1393444" cy="454428"/>
        </a:xfrm>
        <a:prstGeom prst="lef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0B07DC7-E2B6-D244-85A7-01A315817496}">
      <dsp:nvSpPr>
        <dsp:cNvPr id="0" name=""/>
        <dsp:cNvSpPr/>
      </dsp:nvSpPr>
      <dsp:spPr>
        <a:xfrm>
          <a:off x="4389747" y="1585167"/>
          <a:ext cx="1514760" cy="121180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889000">
            <a:lnSpc>
              <a:spcPct val="90000"/>
            </a:lnSpc>
            <a:spcBef>
              <a:spcPct val="0"/>
            </a:spcBef>
            <a:spcAft>
              <a:spcPct val="35000"/>
            </a:spcAft>
            <a:buNone/>
          </a:pPr>
          <a:r>
            <a:rPr lang="en-US" sz="2000" kern="1200" dirty="0"/>
            <a:t>Nearby restaurants</a:t>
          </a:r>
        </a:p>
      </dsp:txBody>
      <dsp:txXfrm>
        <a:off x="4425240" y="1620660"/>
        <a:ext cx="1443774" cy="11408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38A8AD-3411-0246-8C78-32219B885771}">
      <dsp:nvSpPr>
        <dsp:cNvPr id="0" name=""/>
        <dsp:cNvSpPr/>
      </dsp:nvSpPr>
      <dsp:spPr>
        <a:xfrm rot="5400000">
          <a:off x="6439695" y="-2703005"/>
          <a:ext cx="1236992" cy="6643004"/>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Criteria: near New York University, with US $2000 as maximum monthly rent.</a:t>
          </a:r>
        </a:p>
        <a:p>
          <a:pPr marL="114300" lvl="1" indent="-114300" algn="l" defTabSz="533400">
            <a:lnSpc>
              <a:spcPct val="90000"/>
            </a:lnSpc>
            <a:spcBef>
              <a:spcPct val="0"/>
            </a:spcBef>
            <a:spcAft>
              <a:spcPct val="15000"/>
            </a:spcAft>
            <a:buChar char="•"/>
          </a:pPr>
          <a:r>
            <a:rPr lang="en-US" sz="1200" kern="1200" dirty="0"/>
            <a:t>Source: </a:t>
          </a:r>
          <a:r>
            <a:rPr lang="en-SG" sz="1200" kern="1200" dirty="0"/>
            <a:t>https://</a:t>
          </a:r>
          <a:r>
            <a:rPr lang="en-SG" sz="1200" kern="1200" dirty="0" err="1"/>
            <a:t>www.rent.com</a:t>
          </a:r>
          <a:r>
            <a:rPr lang="en-SG" sz="1200" kern="1200" dirty="0"/>
            <a:t>/new-</a:t>
          </a:r>
          <a:r>
            <a:rPr lang="en-SG" sz="1200" kern="1200" dirty="0" err="1"/>
            <a:t>york</a:t>
          </a:r>
          <a:r>
            <a:rPr lang="en-SG" sz="1200" kern="1200" dirty="0"/>
            <a:t>/new-</a:t>
          </a:r>
          <a:r>
            <a:rPr lang="en-SG" sz="1200" kern="1200" dirty="0" err="1"/>
            <a:t>york</a:t>
          </a:r>
          <a:r>
            <a:rPr lang="en-SG" sz="1200" kern="1200" dirty="0"/>
            <a:t>-university- houses/max-price-2000 </a:t>
          </a:r>
          <a:endParaRPr lang="en-US" sz="1200" kern="1200" dirty="0"/>
        </a:p>
        <a:p>
          <a:pPr marL="114300" lvl="1" indent="-114300" algn="l" defTabSz="533400">
            <a:lnSpc>
              <a:spcPct val="90000"/>
            </a:lnSpc>
            <a:spcBef>
              <a:spcPct val="0"/>
            </a:spcBef>
            <a:spcAft>
              <a:spcPct val="15000"/>
            </a:spcAft>
            <a:buChar char="•"/>
          </a:pPr>
          <a:r>
            <a:rPr lang="en-US" sz="1200" kern="1200" dirty="0"/>
            <a:t>Output: </a:t>
          </a:r>
          <a:r>
            <a:rPr lang="en-US" sz="1200" kern="1200" dirty="0" err="1"/>
            <a:t>rent_data_mining.csv</a:t>
          </a:r>
          <a:endParaRPr lang="en-US" sz="1200" kern="1200" dirty="0"/>
        </a:p>
        <a:p>
          <a:pPr marL="114300" lvl="1" indent="-114300" algn="l" defTabSz="533400">
            <a:lnSpc>
              <a:spcPct val="90000"/>
            </a:lnSpc>
            <a:spcBef>
              <a:spcPct val="0"/>
            </a:spcBef>
            <a:spcAft>
              <a:spcPct val="15000"/>
            </a:spcAft>
            <a:buChar char="•"/>
          </a:pPr>
          <a:r>
            <a:rPr lang="en-US" sz="1200" kern="1200" dirty="0"/>
            <a:t>Usage: for later process.</a:t>
          </a:r>
        </a:p>
      </dsp:txBody>
      <dsp:txXfrm rot="-5400000">
        <a:off x="3736690" y="60385"/>
        <a:ext cx="6582619" cy="1116222"/>
      </dsp:txXfrm>
    </dsp:sp>
    <dsp:sp modelId="{7E9067A3-7759-B84B-99EE-BE53C1A44E61}">
      <dsp:nvSpPr>
        <dsp:cNvPr id="0" name=""/>
        <dsp:cNvSpPr/>
      </dsp:nvSpPr>
      <dsp:spPr>
        <a:xfrm>
          <a:off x="0" y="83447"/>
          <a:ext cx="3736689" cy="1072037"/>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Information containing name, address, type, and monthly rent for potential places for rent.</a:t>
          </a:r>
        </a:p>
      </dsp:txBody>
      <dsp:txXfrm>
        <a:off x="52333" y="135780"/>
        <a:ext cx="3632023" cy="967371"/>
      </dsp:txXfrm>
    </dsp:sp>
    <dsp:sp modelId="{F4F2C664-2FCD-784C-9F6D-56928F2E32AD}">
      <dsp:nvSpPr>
        <dsp:cNvPr id="0" name=""/>
        <dsp:cNvSpPr/>
      </dsp:nvSpPr>
      <dsp:spPr>
        <a:xfrm rot="5400000">
          <a:off x="6379146" y="-1338869"/>
          <a:ext cx="1358091" cy="6643004"/>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Criteria: restrict in New York City.</a:t>
          </a:r>
        </a:p>
        <a:p>
          <a:pPr marL="114300" lvl="1" indent="-114300" algn="l" defTabSz="533400">
            <a:lnSpc>
              <a:spcPct val="90000"/>
            </a:lnSpc>
            <a:spcBef>
              <a:spcPct val="0"/>
            </a:spcBef>
            <a:spcAft>
              <a:spcPct val="15000"/>
            </a:spcAft>
            <a:buChar char="•"/>
          </a:pPr>
          <a:r>
            <a:rPr lang="en-US" sz="1200" kern="1200" dirty="0"/>
            <a:t>Source: using foursquare agent and get coordination information for places in </a:t>
          </a:r>
          <a:r>
            <a:rPr lang="en-US" sz="1200" kern="1200" dirty="0" err="1"/>
            <a:t>rent_data_mining.csv</a:t>
          </a:r>
          <a:r>
            <a:rPr lang="en-US" sz="1200" kern="1200" dirty="0"/>
            <a:t>, </a:t>
          </a:r>
        </a:p>
        <a:p>
          <a:pPr marL="114300" lvl="1" indent="-114300" algn="l" defTabSz="533400">
            <a:lnSpc>
              <a:spcPct val="90000"/>
            </a:lnSpc>
            <a:spcBef>
              <a:spcPct val="0"/>
            </a:spcBef>
            <a:spcAft>
              <a:spcPct val="15000"/>
            </a:spcAft>
            <a:buChar char="•"/>
          </a:pPr>
          <a:r>
            <a:rPr lang="en-US" sz="1200" kern="1200" dirty="0"/>
            <a:t>Output: add coordination information into </a:t>
          </a:r>
          <a:r>
            <a:rPr lang="en-US" sz="1200" kern="1200" dirty="0" err="1"/>
            <a:t>rent_data_mining</a:t>
          </a:r>
          <a:r>
            <a:rPr lang="en-US" sz="1200" kern="1200" dirty="0"/>
            <a:t>.</a:t>
          </a:r>
        </a:p>
        <a:p>
          <a:pPr marL="114300" lvl="1" indent="-114300" algn="l" defTabSz="533400">
            <a:lnSpc>
              <a:spcPct val="90000"/>
            </a:lnSpc>
            <a:spcBef>
              <a:spcPct val="0"/>
            </a:spcBef>
            <a:spcAft>
              <a:spcPct val="15000"/>
            </a:spcAft>
            <a:buChar char="•"/>
          </a:pPr>
          <a:r>
            <a:rPr lang="en-US" sz="1200" kern="1200" dirty="0"/>
            <a:t>Usage: to calculate the distance between New York University and place for rent, then filter according to requirements</a:t>
          </a:r>
          <a:r>
            <a:rPr lang="en-US" sz="900" kern="1200" dirty="0"/>
            <a:t>.</a:t>
          </a:r>
        </a:p>
      </dsp:txBody>
      <dsp:txXfrm rot="-5400000">
        <a:off x="3736690" y="1369884"/>
        <a:ext cx="6576707" cy="1225497"/>
      </dsp:txXfrm>
    </dsp:sp>
    <dsp:sp modelId="{F1D548A8-AFF1-664A-B591-DD55EE8EEDD9}">
      <dsp:nvSpPr>
        <dsp:cNvPr id="0" name=""/>
        <dsp:cNvSpPr/>
      </dsp:nvSpPr>
      <dsp:spPr>
        <a:xfrm>
          <a:off x="10828" y="1367098"/>
          <a:ext cx="3736689" cy="109606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Coordination information of places for rent.</a:t>
          </a:r>
        </a:p>
      </dsp:txBody>
      <dsp:txXfrm>
        <a:off x="64333" y="1420603"/>
        <a:ext cx="3629679" cy="989051"/>
      </dsp:txXfrm>
    </dsp:sp>
    <dsp:sp modelId="{E1203C7C-6404-4543-A236-4713A98CCC89}">
      <dsp:nvSpPr>
        <dsp:cNvPr id="0" name=""/>
        <dsp:cNvSpPr/>
      </dsp:nvSpPr>
      <dsp:spPr>
        <a:xfrm rot="5400000">
          <a:off x="6481082" y="-23425"/>
          <a:ext cx="1154218" cy="6643004"/>
        </a:xfrm>
        <a:prstGeom prst="round2SameRect">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en-US" sz="1200" kern="1200" dirty="0"/>
            <a:t>Criteria: none </a:t>
          </a:r>
        </a:p>
        <a:p>
          <a:pPr marL="114300" lvl="1" indent="-114300" algn="l" defTabSz="533400">
            <a:lnSpc>
              <a:spcPct val="90000"/>
            </a:lnSpc>
            <a:spcBef>
              <a:spcPct val="0"/>
            </a:spcBef>
            <a:spcAft>
              <a:spcPct val="15000"/>
            </a:spcAft>
            <a:buChar char="•"/>
          </a:pPr>
          <a:r>
            <a:rPr lang="en-US" sz="1200" kern="1200" dirty="0"/>
            <a:t>Source: </a:t>
          </a:r>
          <a:r>
            <a:rPr lang="en-SG" sz="1200" kern="1200" dirty="0">
              <a:hlinkClick xmlns:r="http://schemas.openxmlformats.org/officeDocument/2006/relationships" r:id="rId1"/>
            </a:rPr>
            <a:t>https://www.bestplaces.net/crime/zip-code/new_york/new_York</a:t>
          </a:r>
          <a:r>
            <a:rPr lang="en-SG" sz="1200" kern="1200" dirty="0"/>
            <a:t>, using the zip code of places after filtering according to distance.</a:t>
          </a:r>
          <a:endParaRPr lang="en-US" sz="1200" kern="1200" dirty="0"/>
        </a:p>
        <a:p>
          <a:pPr marL="114300" lvl="1" indent="-114300" algn="l" defTabSz="533400">
            <a:lnSpc>
              <a:spcPct val="90000"/>
            </a:lnSpc>
            <a:spcBef>
              <a:spcPct val="0"/>
            </a:spcBef>
            <a:spcAft>
              <a:spcPct val="15000"/>
            </a:spcAft>
            <a:buChar char="•"/>
          </a:pPr>
          <a:r>
            <a:rPr lang="en-US" sz="1200" kern="1200" dirty="0"/>
            <a:t>Output: add both violent and property crime rates for filtered places.</a:t>
          </a:r>
        </a:p>
        <a:p>
          <a:pPr marL="114300" lvl="1" indent="-114300" algn="l" defTabSz="533400">
            <a:lnSpc>
              <a:spcPct val="90000"/>
            </a:lnSpc>
            <a:spcBef>
              <a:spcPct val="0"/>
            </a:spcBef>
            <a:spcAft>
              <a:spcPct val="15000"/>
            </a:spcAft>
            <a:buChar char="•"/>
          </a:pPr>
          <a:r>
            <a:rPr lang="en-US" sz="1200" kern="1200" dirty="0"/>
            <a:t>Usage: for later process.</a:t>
          </a:r>
        </a:p>
      </dsp:txBody>
      <dsp:txXfrm rot="-5400000">
        <a:off x="3736689" y="2777312"/>
        <a:ext cx="6586660" cy="1041530"/>
      </dsp:txXfrm>
    </dsp:sp>
    <dsp:sp modelId="{8A6EFD08-5D48-144A-AF03-5B764B3C29C0}">
      <dsp:nvSpPr>
        <dsp:cNvPr id="0" name=""/>
        <dsp:cNvSpPr/>
      </dsp:nvSpPr>
      <dsp:spPr>
        <a:xfrm>
          <a:off x="10828" y="2573438"/>
          <a:ext cx="3736689" cy="113265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Crime rates (violent and property) of places for rent.</a:t>
          </a:r>
        </a:p>
      </dsp:txBody>
      <dsp:txXfrm>
        <a:off x="66119" y="2628729"/>
        <a:ext cx="3626107" cy="1022069"/>
      </dsp:txXfrm>
    </dsp:sp>
    <dsp:sp modelId="{592BA14B-8A54-E649-BA54-91EEE9268898}">
      <dsp:nvSpPr>
        <dsp:cNvPr id="0" name=""/>
        <dsp:cNvSpPr/>
      </dsp:nvSpPr>
      <dsp:spPr>
        <a:xfrm>
          <a:off x="0" y="3827777"/>
          <a:ext cx="3736689" cy="1354721"/>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kern="1200" dirty="0"/>
            <a:t>Restaurants venues, category and rating for candidate places.</a:t>
          </a:r>
        </a:p>
      </dsp:txBody>
      <dsp:txXfrm>
        <a:off x="66132" y="3893909"/>
        <a:ext cx="3604425" cy="1222457"/>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2617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586532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987562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79938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94542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0691992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967704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2092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295987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6/14/19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592495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695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6/14/19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93285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62318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3056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2686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6/14/19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1272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6/14/19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540298902"/>
      </p:ext>
    </p:extLst>
  </p:cSld>
  <p:clrMap bg1="lt1" tx1="dk1" bg2="lt2" tx2="dk2" accent1="accent1" accent2="accent2" accent3="accent3" accent4="accent4" accent5="accent5" accent6="accent6" hlink="hlink" folHlink="folHlink"/>
  <p:sldLayoutIdLst>
    <p:sldLayoutId id="2147484088" r:id="rId1"/>
    <p:sldLayoutId id="2147484089" r:id="rId2"/>
    <p:sldLayoutId id="2147484090" r:id="rId3"/>
    <p:sldLayoutId id="2147484091" r:id="rId4"/>
    <p:sldLayoutId id="2147484092" r:id="rId5"/>
    <p:sldLayoutId id="2147484093" r:id="rId6"/>
    <p:sldLayoutId id="2147484094" r:id="rId7"/>
    <p:sldLayoutId id="2147484095" r:id="rId8"/>
    <p:sldLayoutId id="2147484096" r:id="rId9"/>
    <p:sldLayoutId id="2147484097" r:id="rId10"/>
    <p:sldLayoutId id="2147484098" r:id="rId11"/>
    <p:sldLayoutId id="2147484099" r:id="rId12"/>
    <p:sldLayoutId id="2147484100" r:id="rId13"/>
    <p:sldLayoutId id="2147484101" r:id="rId14"/>
    <p:sldLayoutId id="2147484102" r:id="rId15"/>
    <p:sldLayoutId id="214748410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bestplaces.net/crime/zip-code/new_york/new_york/11210" TargetMode="Externa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api.foursquare.com/v2/venues/VENUE_ID?client_id=CLIENT_ID&amp;client_secret=CLIENT_SECRET&amp;v=VERSION" TargetMode="Externa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E3D74-FA6C-1A46-AE8C-A654E482C094}"/>
              </a:ext>
            </a:extLst>
          </p:cNvPr>
          <p:cNvSpPr>
            <a:spLocks noGrp="1"/>
          </p:cNvSpPr>
          <p:nvPr>
            <p:ph type="ctrTitle"/>
          </p:nvPr>
        </p:nvSpPr>
        <p:spPr>
          <a:xfrm>
            <a:off x="1762722" y="802298"/>
            <a:ext cx="10293178" cy="2541431"/>
          </a:xfrm>
        </p:spPr>
        <p:txBody>
          <a:bodyPr>
            <a:normAutofit fontScale="90000"/>
          </a:bodyPr>
          <a:lstStyle/>
          <a:p>
            <a:r>
              <a:rPr lang="en-US" sz="6000" cap="none" dirty="0"/>
              <a:t>Capstone</a:t>
            </a:r>
            <a:r>
              <a:rPr lang="en-US" sz="6000" dirty="0"/>
              <a:t> P</a:t>
            </a:r>
            <a:r>
              <a:rPr lang="en-US" sz="6000" cap="none" dirty="0"/>
              <a:t>roject</a:t>
            </a:r>
            <a:r>
              <a:rPr lang="en-US" sz="6000" dirty="0"/>
              <a:t>: </a:t>
            </a:r>
            <a:br>
              <a:rPr lang="en-US" sz="6000" dirty="0"/>
            </a:br>
            <a:r>
              <a:rPr lang="en-US" sz="6000" dirty="0"/>
              <a:t>T</a:t>
            </a:r>
            <a:r>
              <a:rPr lang="en-US" sz="6000" cap="none" dirty="0"/>
              <a:t>he</a:t>
            </a:r>
            <a:r>
              <a:rPr lang="en-US" sz="6000" dirty="0"/>
              <a:t> B</a:t>
            </a:r>
            <a:r>
              <a:rPr lang="en-US" sz="6000" cap="none" dirty="0"/>
              <a:t>attles</a:t>
            </a:r>
            <a:r>
              <a:rPr lang="en-US" sz="6000" dirty="0"/>
              <a:t> </a:t>
            </a:r>
            <a:r>
              <a:rPr lang="en-US" sz="6000" cap="none" dirty="0"/>
              <a:t>of</a:t>
            </a:r>
            <a:r>
              <a:rPr lang="en-US" sz="6000" dirty="0"/>
              <a:t> N</a:t>
            </a:r>
            <a:r>
              <a:rPr lang="en-US" sz="6000" cap="none" dirty="0"/>
              <a:t>eighborhoods</a:t>
            </a:r>
            <a:endParaRPr lang="en-US" sz="6000" dirty="0"/>
          </a:p>
        </p:txBody>
      </p:sp>
      <p:sp>
        <p:nvSpPr>
          <p:cNvPr id="3" name="Subtitle 2">
            <a:extLst>
              <a:ext uri="{FF2B5EF4-FFF2-40B4-BE49-F238E27FC236}">
                <a16:creationId xmlns:a16="http://schemas.microsoft.com/office/drawing/2014/main" id="{E3897BD0-F617-8A48-87F3-83B0383B3630}"/>
              </a:ext>
            </a:extLst>
          </p:cNvPr>
          <p:cNvSpPr>
            <a:spLocks noGrp="1"/>
          </p:cNvSpPr>
          <p:nvPr>
            <p:ph type="subTitle" idx="1"/>
          </p:nvPr>
        </p:nvSpPr>
        <p:spPr>
          <a:xfrm>
            <a:off x="10041899" y="4791593"/>
            <a:ext cx="1573452" cy="977621"/>
          </a:xfrm>
        </p:spPr>
        <p:txBody>
          <a:bodyPr>
            <a:normAutofit/>
          </a:bodyPr>
          <a:lstStyle/>
          <a:p>
            <a:r>
              <a:rPr lang="en-US" dirty="0" err="1"/>
              <a:t>Jia</a:t>
            </a:r>
            <a:r>
              <a:rPr lang="en-US" dirty="0"/>
              <a:t> Wang </a:t>
            </a:r>
          </a:p>
          <a:p>
            <a:r>
              <a:rPr lang="en-US" dirty="0"/>
              <a:t>June 2019</a:t>
            </a:r>
          </a:p>
        </p:txBody>
      </p:sp>
    </p:spTree>
    <p:extLst>
      <p:ext uri="{BB962C8B-B14F-4D97-AF65-F5344CB8AC3E}">
        <p14:creationId xmlns:p14="http://schemas.microsoft.com/office/powerpoint/2010/main" val="240704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510721"/>
            <a:ext cx="8292628" cy="25902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This section will mainly cover the process of how the data is gathered and filtered for analysis. </a:t>
            </a:r>
          </a:p>
          <a:p>
            <a:r>
              <a:rPr lang="en-US" dirty="0"/>
              <a:t>Data will be filtered and analyzed based on following requirement: monthly rent, distance from New York University, crime rate and restaurants nearby.</a:t>
            </a:r>
          </a:p>
          <a:p>
            <a:r>
              <a:rPr lang="en-US" dirty="0"/>
              <a:t>The maps with popup labels allow quick identification of location, thus making the selection more straightforward.</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Tree>
    <p:extLst>
      <p:ext uri="{BB962C8B-B14F-4D97-AF65-F5344CB8AC3E}">
        <p14:creationId xmlns:p14="http://schemas.microsoft.com/office/powerpoint/2010/main" val="586456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510721"/>
            <a:ext cx="8292628" cy="25902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First import general libraries.</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5" name="Picture 4">
            <a:extLst>
              <a:ext uri="{FF2B5EF4-FFF2-40B4-BE49-F238E27FC236}">
                <a16:creationId xmlns:a16="http://schemas.microsoft.com/office/drawing/2014/main" id="{91BE7923-B431-5445-B2CA-C3A416C46026}"/>
              </a:ext>
            </a:extLst>
          </p:cNvPr>
          <p:cNvPicPr>
            <a:picLocks noChangeAspect="1"/>
          </p:cNvPicPr>
          <p:nvPr/>
        </p:nvPicPr>
        <p:blipFill rotWithShape="1">
          <a:blip r:embed="rId2"/>
          <a:srcRect r="31704"/>
          <a:stretch/>
        </p:blipFill>
        <p:spPr>
          <a:xfrm>
            <a:off x="1650817" y="2398547"/>
            <a:ext cx="9404288" cy="2188751"/>
          </a:xfrm>
          <a:prstGeom prst="rect">
            <a:avLst/>
          </a:prstGeom>
        </p:spPr>
      </p:pic>
    </p:spTree>
    <p:extLst>
      <p:ext uri="{BB962C8B-B14F-4D97-AF65-F5344CB8AC3E}">
        <p14:creationId xmlns:p14="http://schemas.microsoft.com/office/powerpoint/2010/main" val="35814166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510721"/>
            <a:ext cx="8292628" cy="25902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Import </a:t>
            </a:r>
            <a:r>
              <a:rPr lang="en-US" dirty="0" err="1"/>
              <a:t>rent_data_mining.csv</a:t>
            </a:r>
            <a:r>
              <a:rPr lang="en-US" dirty="0"/>
              <a:t> into </a:t>
            </a:r>
            <a:r>
              <a:rPr lang="en-US" dirty="0" err="1"/>
              <a:t>dataframe</a:t>
            </a:r>
            <a:r>
              <a:rPr lang="en-US" dirty="0"/>
              <a:t>.</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7" name="Picture 6">
            <a:extLst>
              <a:ext uri="{FF2B5EF4-FFF2-40B4-BE49-F238E27FC236}">
                <a16:creationId xmlns:a16="http://schemas.microsoft.com/office/drawing/2014/main" id="{81E9F9D9-E490-9A4D-B12B-D0A551270E44}"/>
              </a:ext>
            </a:extLst>
          </p:cNvPr>
          <p:cNvPicPr>
            <a:picLocks noChangeAspect="1"/>
          </p:cNvPicPr>
          <p:nvPr/>
        </p:nvPicPr>
        <p:blipFill rotWithShape="1">
          <a:blip r:embed="rId2"/>
          <a:srcRect r="12394"/>
          <a:stretch/>
        </p:blipFill>
        <p:spPr>
          <a:xfrm>
            <a:off x="2436327" y="2348345"/>
            <a:ext cx="6375164" cy="2743200"/>
          </a:xfrm>
          <a:prstGeom prst="rect">
            <a:avLst/>
          </a:prstGeom>
        </p:spPr>
      </p:pic>
      <p:sp>
        <p:nvSpPr>
          <p:cNvPr id="9" name="Rectangle 8">
            <a:extLst>
              <a:ext uri="{FF2B5EF4-FFF2-40B4-BE49-F238E27FC236}">
                <a16:creationId xmlns:a16="http://schemas.microsoft.com/office/drawing/2014/main" id="{807D12B3-6050-D24A-A582-F4961451A62B}"/>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14879107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443653" y="1385308"/>
            <a:ext cx="9820092" cy="54206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Let’s simply focus on New York City, and either studio, 1 bath or 1 bed, 1 bath type.</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5" name="Picture 4">
            <a:extLst>
              <a:ext uri="{FF2B5EF4-FFF2-40B4-BE49-F238E27FC236}">
                <a16:creationId xmlns:a16="http://schemas.microsoft.com/office/drawing/2014/main" id="{8B048134-49FC-D945-A5C3-A8289333F926}"/>
              </a:ext>
            </a:extLst>
          </p:cNvPr>
          <p:cNvPicPr>
            <a:picLocks noChangeAspect="1"/>
          </p:cNvPicPr>
          <p:nvPr/>
        </p:nvPicPr>
        <p:blipFill>
          <a:blip r:embed="rId2"/>
          <a:stretch>
            <a:fillRect/>
          </a:stretch>
        </p:blipFill>
        <p:spPr>
          <a:xfrm>
            <a:off x="2357005" y="1789544"/>
            <a:ext cx="6948655" cy="4916055"/>
          </a:xfrm>
          <a:prstGeom prst="rect">
            <a:avLst/>
          </a:prstGeom>
        </p:spPr>
      </p:pic>
      <p:sp>
        <p:nvSpPr>
          <p:cNvPr id="9" name="Rectangle 8">
            <a:extLst>
              <a:ext uri="{FF2B5EF4-FFF2-40B4-BE49-F238E27FC236}">
                <a16:creationId xmlns:a16="http://schemas.microsoft.com/office/drawing/2014/main" id="{260D2528-6C8C-1A46-AC69-DDFD2F28FC76}"/>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19967045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413737"/>
            <a:ext cx="8961110"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In order to filter places based on distance from New York University, let’s get the coordination of each place first using the address information and foursquare agent.</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4" name="Picture 3">
            <a:extLst>
              <a:ext uri="{FF2B5EF4-FFF2-40B4-BE49-F238E27FC236}">
                <a16:creationId xmlns:a16="http://schemas.microsoft.com/office/drawing/2014/main" id="{1B157C06-3E6E-C747-A90E-0BCDE98B0FC2}"/>
              </a:ext>
            </a:extLst>
          </p:cNvPr>
          <p:cNvPicPr>
            <a:picLocks noChangeAspect="1"/>
          </p:cNvPicPr>
          <p:nvPr/>
        </p:nvPicPr>
        <p:blipFill rotWithShape="1">
          <a:blip r:embed="rId2"/>
          <a:srcRect l="1316"/>
          <a:stretch/>
        </p:blipFill>
        <p:spPr>
          <a:xfrm>
            <a:off x="2244436" y="2466110"/>
            <a:ext cx="8146290" cy="2413000"/>
          </a:xfrm>
          <a:prstGeom prst="rect">
            <a:avLst/>
          </a:prstGeom>
        </p:spPr>
      </p:pic>
      <p:pic>
        <p:nvPicPr>
          <p:cNvPr id="9" name="Picture 8">
            <a:extLst>
              <a:ext uri="{FF2B5EF4-FFF2-40B4-BE49-F238E27FC236}">
                <a16:creationId xmlns:a16="http://schemas.microsoft.com/office/drawing/2014/main" id="{C4649651-F375-2E45-8DF8-BB086EBBB75F}"/>
              </a:ext>
            </a:extLst>
          </p:cNvPr>
          <p:cNvPicPr>
            <a:picLocks noChangeAspect="1"/>
          </p:cNvPicPr>
          <p:nvPr/>
        </p:nvPicPr>
        <p:blipFill>
          <a:blip r:embed="rId3"/>
          <a:stretch>
            <a:fillRect/>
          </a:stretch>
        </p:blipFill>
        <p:spPr>
          <a:xfrm>
            <a:off x="1332831" y="2396835"/>
            <a:ext cx="9969500" cy="4165600"/>
          </a:xfrm>
          <a:prstGeom prst="rect">
            <a:avLst/>
          </a:prstGeom>
        </p:spPr>
      </p:pic>
      <p:sp>
        <p:nvSpPr>
          <p:cNvPr id="10" name="Rectangle 9">
            <a:extLst>
              <a:ext uri="{FF2B5EF4-FFF2-40B4-BE49-F238E27FC236}">
                <a16:creationId xmlns:a16="http://schemas.microsoft.com/office/drawing/2014/main" id="{A72F51E3-EE68-DC4F-8FEB-D1C696E9A5D1}"/>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72638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413737"/>
            <a:ext cx="8961110"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Let’s visualize their locations on the map.</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7" name="Picture 6">
            <a:extLst>
              <a:ext uri="{FF2B5EF4-FFF2-40B4-BE49-F238E27FC236}">
                <a16:creationId xmlns:a16="http://schemas.microsoft.com/office/drawing/2014/main" id="{1A13608B-09A4-5C4B-AE9D-FEE7CA8EE36E}"/>
              </a:ext>
            </a:extLst>
          </p:cNvPr>
          <p:cNvPicPr>
            <a:picLocks noChangeAspect="1"/>
          </p:cNvPicPr>
          <p:nvPr/>
        </p:nvPicPr>
        <p:blipFill>
          <a:blip r:embed="rId2"/>
          <a:stretch>
            <a:fillRect/>
          </a:stretch>
        </p:blipFill>
        <p:spPr>
          <a:xfrm>
            <a:off x="1776163" y="1880553"/>
            <a:ext cx="6807235" cy="4211782"/>
          </a:xfrm>
          <a:prstGeom prst="rect">
            <a:avLst/>
          </a:prstGeom>
        </p:spPr>
      </p:pic>
      <p:sp>
        <p:nvSpPr>
          <p:cNvPr id="10" name="TextBox 9">
            <a:extLst>
              <a:ext uri="{FF2B5EF4-FFF2-40B4-BE49-F238E27FC236}">
                <a16:creationId xmlns:a16="http://schemas.microsoft.com/office/drawing/2014/main" id="{BF496858-3135-7847-B3E4-0407AEB802D5}"/>
              </a:ext>
            </a:extLst>
          </p:cNvPr>
          <p:cNvSpPr txBox="1"/>
          <p:nvPr/>
        </p:nvSpPr>
        <p:spPr>
          <a:xfrm>
            <a:off x="8694235" y="5264728"/>
            <a:ext cx="3264035" cy="615553"/>
          </a:xfrm>
          <a:prstGeom prst="rect">
            <a:avLst/>
          </a:prstGeom>
          <a:noFill/>
        </p:spPr>
        <p:txBody>
          <a:bodyPr wrap="none" rtlCol="0">
            <a:spAutoFit/>
          </a:bodyPr>
          <a:lstStyle/>
          <a:p>
            <a:r>
              <a:rPr lang="en-US" dirty="0"/>
              <a:t>R</a:t>
            </a:r>
            <a:r>
              <a:rPr lang="en-US" sz="1600" dirty="0"/>
              <a:t>ed: New York University</a:t>
            </a:r>
          </a:p>
          <a:p>
            <a:r>
              <a:rPr lang="en-US" sz="1600" dirty="0"/>
              <a:t>Blue: candidate places for rent</a:t>
            </a:r>
          </a:p>
        </p:txBody>
      </p:sp>
      <p:sp>
        <p:nvSpPr>
          <p:cNvPr id="11" name="Rectangle 10">
            <a:extLst>
              <a:ext uri="{FF2B5EF4-FFF2-40B4-BE49-F238E27FC236}">
                <a16:creationId xmlns:a16="http://schemas.microsoft.com/office/drawing/2014/main" id="{4369989F-E4A4-F84D-84CD-EE5748697E5F}"/>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3332410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443653" y="1385307"/>
            <a:ext cx="9820092" cy="734437"/>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From </a:t>
            </a:r>
            <a:r>
              <a:rPr lang="en-US" dirty="0" err="1"/>
              <a:t>geopy.distance</a:t>
            </a:r>
            <a:r>
              <a:rPr lang="en-US" dirty="0"/>
              <a:t> library, import distance. Use the coordination of candidate places and New York University to calculate the distance.</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4" name="Picture 3">
            <a:extLst>
              <a:ext uri="{FF2B5EF4-FFF2-40B4-BE49-F238E27FC236}">
                <a16:creationId xmlns:a16="http://schemas.microsoft.com/office/drawing/2014/main" id="{2287EEE3-72E3-9C42-813D-50CCF3F619DA}"/>
              </a:ext>
            </a:extLst>
          </p:cNvPr>
          <p:cNvPicPr>
            <a:picLocks noChangeAspect="1"/>
          </p:cNvPicPr>
          <p:nvPr/>
        </p:nvPicPr>
        <p:blipFill rotWithShape="1">
          <a:blip r:embed="rId2"/>
          <a:srcRect b="6669"/>
          <a:stretch/>
        </p:blipFill>
        <p:spPr>
          <a:xfrm>
            <a:off x="3592368" y="1987550"/>
            <a:ext cx="4813300" cy="1268268"/>
          </a:xfrm>
          <a:prstGeom prst="rect">
            <a:avLst/>
          </a:prstGeom>
        </p:spPr>
      </p:pic>
      <p:pic>
        <p:nvPicPr>
          <p:cNvPr id="9" name="Picture 8">
            <a:extLst>
              <a:ext uri="{FF2B5EF4-FFF2-40B4-BE49-F238E27FC236}">
                <a16:creationId xmlns:a16="http://schemas.microsoft.com/office/drawing/2014/main" id="{0019B02B-9C0B-D948-A53D-B443A40FC9C7}"/>
              </a:ext>
            </a:extLst>
          </p:cNvPr>
          <p:cNvPicPr>
            <a:picLocks noChangeAspect="1"/>
          </p:cNvPicPr>
          <p:nvPr/>
        </p:nvPicPr>
        <p:blipFill>
          <a:blip r:embed="rId3"/>
          <a:stretch>
            <a:fillRect/>
          </a:stretch>
        </p:blipFill>
        <p:spPr>
          <a:xfrm>
            <a:off x="391968" y="2119744"/>
            <a:ext cx="11518900" cy="3949700"/>
          </a:xfrm>
          <a:prstGeom prst="rect">
            <a:avLst/>
          </a:prstGeom>
        </p:spPr>
      </p:pic>
      <p:sp>
        <p:nvSpPr>
          <p:cNvPr id="10" name="Rectangle 9">
            <a:extLst>
              <a:ext uri="{FF2B5EF4-FFF2-40B4-BE49-F238E27FC236}">
                <a16:creationId xmlns:a16="http://schemas.microsoft.com/office/drawing/2014/main" id="{33B9CEFE-3935-BA4E-9565-7FDBD2E22424}"/>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374891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413737"/>
            <a:ext cx="8961110"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Filter and drop those whose distance is greater than 3 miles from New York University.</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5" name="Picture 4">
            <a:extLst>
              <a:ext uri="{FF2B5EF4-FFF2-40B4-BE49-F238E27FC236}">
                <a16:creationId xmlns:a16="http://schemas.microsoft.com/office/drawing/2014/main" id="{4C042EE5-E47B-444E-BF36-B35D377A8F8C}"/>
              </a:ext>
            </a:extLst>
          </p:cNvPr>
          <p:cNvPicPr>
            <a:picLocks noChangeAspect="1"/>
          </p:cNvPicPr>
          <p:nvPr/>
        </p:nvPicPr>
        <p:blipFill>
          <a:blip r:embed="rId2"/>
          <a:stretch>
            <a:fillRect/>
          </a:stretch>
        </p:blipFill>
        <p:spPr>
          <a:xfrm>
            <a:off x="1094168" y="2131869"/>
            <a:ext cx="10629900" cy="3924300"/>
          </a:xfrm>
          <a:prstGeom prst="rect">
            <a:avLst/>
          </a:prstGeom>
        </p:spPr>
      </p:pic>
      <p:sp>
        <p:nvSpPr>
          <p:cNvPr id="10" name="Rectangle 9">
            <a:extLst>
              <a:ext uri="{FF2B5EF4-FFF2-40B4-BE49-F238E27FC236}">
                <a16:creationId xmlns:a16="http://schemas.microsoft.com/office/drawing/2014/main" id="{37FFE1BB-A1D0-3E4D-A081-EB15DF5E99EB}"/>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3317002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413737"/>
            <a:ext cx="8961110"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Let’s visualize the locations of filtered places locations on the map.</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10" name="TextBox 9">
            <a:extLst>
              <a:ext uri="{FF2B5EF4-FFF2-40B4-BE49-F238E27FC236}">
                <a16:creationId xmlns:a16="http://schemas.microsoft.com/office/drawing/2014/main" id="{BF496858-3135-7847-B3E4-0407AEB802D5}"/>
              </a:ext>
            </a:extLst>
          </p:cNvPr>
          <p:cNvSpPr txBox="1"/>
          <p:nvPr/>
        </p:nvSpPr>
        <p:spPr>
          <a:xfrm>
            <a:off x="8694235" y="5264728"/>
            <a:ext cx="3264035" cy="615553"/>
          </a:xfrm>
          <a:prstGeom prst="rect">
            <a:avLst/>
          </a:prstGeom>
          <a:noFill/>
        </p:spPr>
        <p:txBody>
          <a:bodyPr wrap="none" rtlCol="0">
            <a:spAutoFit/>
          </a:bodyPr>
          <a:lstStyle/>
          <a:p>
            <a:r>
              <a:rPr lang="en-US" dirty="0"/>
              <a:t>R</a:t>
            </a:r>
            <a:r>
              <a:rPr lang="en-US" sz="1600" dirty="0"/>
              <a:t>ed: New York University</a:t>
            </a:r>
          </a:p>
          <a:p>
            <a:r>
              <a:rPr lang="en-US" sz="1600" dirty="0"/>
              <a:t>Blue: candidate places for rent</a:t>
            </a:r>
          </a:p>
        </p:txBody>
      </p:sp>
      <p:pic>
        <p:nvPicPr>
          <p:cNvPr id="4" name="Picture 3">
            <a:extLst>
              <a:ext uri="{FF2B5EF4-FFF2-40B4-BE49-F238E27FC236}">
                <a16:creationId xmlns:a16="http://schemas.microsoft.com/office/drawing/2014/main" id="{3958F264-F2A4-F046-9F83-C8B2B86AEE2F}"/>
              </a:ext>
            </a:extLst>
          </p:cNvPr>
          <p:cNvPicPr>
            <a:picLocks noChangeAspect="1"/>
          </p:cNvPicPr>
          <p:nvPr/>
        </p:nvPicPr>
        <p:blipFill>
          <a:blip r:embed="rId2"/>
          <a:stretch>
            <a:fillRect/>
          </a:stretch>
        </p:blipFill>
        <p:spPr>
          <a:xfrm>
            <a:off x="1928563" y="2035462"/>
            <a:ext cx="6698673" cy="4482445"/>
          </a:xfrm>
          <a:prstGeom prst="rect">
            <a:avLst/>
          </a:prstGeom>
        </p:spPr>
      </p:pic>
      <p:sp>
        <p:nvSpPr>
          <p:cNvPr id="9" name="Rectangle 8">
            <a:extLst>
              <a:ext uri="{FF2B5EF4-FFF2-40B4-BE49-F238E27FC236}">
                <a16:creationId xmlns:a16="http://schemas.microsoft.com/office/drawing/2014/main" id="{1D6CB2C9-6F65-DB48-B192-857DDBF13A7A}"/>
              </a:ext>
            </a:extLst>
          </p:cNvPr>
          <p:cNvSpPr/>
          <p:nvPr/>
        </p:nvSpPr>
        <p:spPr>
          <a:xfrm>
            <a:off x="5194415" y="748963"/>
            <a:ext cx="6720109" cy="461665"/>
          </a:xfrm>
          <a:prstGeom prst="rect">
            <a:avLst/>
          </a:prstGeom>
        </p:spPr>
        <p:txBody>
          <a:bodyPr wrap="none">
            <a:spAutoFit/>
          </a:bodyPr>
          <a:lstStyle/>
          <a:p>
            <a:r>
              <a:rPr lang="en-SG" sz="2400" dirty="0"/>
              <a:t>---Import rental information and clean data </a:t>
            </a:r>
            <a:endParaRPr lang="en-US" sz="2400" dirty="0"/>
          </a:p>
        </p:txBody>
      </p:sp>
    </p:spTree>
    <p:extLst>
      <p:ext uri="{BB962C8B-B14F-4D97-AF65-F5344CB8AC3E}">
        <p14:creationId xmlns:p14="http://schemas.microsoft.com/office/powerpoint/2010/main" val="20085884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2" y="1316751"/>
            <a:ext cx="9252055" cy="1218627"/>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To get the violent crime rate and property crime rate for filtered places, </a:t>
            </a:r>
            <a:r>
              <a:rPr lang="en-SG" dirty="0"/>
              <a:t> I will use the following website </a:t>
            </a:r>
            <a:r>
              <a:rPr lang="en-SG" u="sng" dirty="0">
                <a:hlinkClick r:id="rId2"/>
              </a:rPr>
              <a:t>https://www.bestplaces.net/crime/zip-code/new_york/new_york/11210</a:t>
            </a:r>
            <a:r>
              <a:rPr lang="en-SG" dirty="0"/>
              <a:t> and zip code of those rental places to scrape the crime rates. To do so, I choose to use </a:t>
            </a:r>
            <a:r>
              <a:rPr lang="en-SG" b="1" dirty="0"/>
              <a:t>beautifulsoup4</a:t>
            </a:r>
            <a:r>
              <a:rPr lang="en-SG" dirty="0"/>
              <a:t>.</a:t>
            </a:r>
            <a:endParaRPr lang="en-US" dirty="0"/>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9" name="Rectangle 8">
            <a:extLst>
              <a:ext uri="{FF2B5EF4-FFF2-40B4-BE49-F238E27FC236}">
                <a16:creationId xmlns:a16="http://schemas.microsoft.com/office/drawing/2014/main" id="{1D6CB2C9-6F65-DB48-B192-857DDBF13A7A}"/>
              </a:ext>
            </a:extLst>
          </p:cNvPr>
          <p:cNvSpPr/>
          <p:nvPr/>
        </p:nvSpPr>
        <p:spPr>
          <a:xfrm>
            <a:off x="5194415" y="748963"/>
            <a:ext cx="4440639" cy="461665"/>
          </a:xfrm>
          <a:prstGeom prst="rect">
            <a:avLst/>
          </a:prstGeom>
        </p:spPr>
        <p:txBody>
          <a:bodyPr wrap="none">
            <a:spAutoFit/>
          </a:bodyPr>
          <a:lstStyle/>
          <a:p>
            <a:r>
              <a:rPr lang="en-SG" sz="2400" dirty="0"/>
              <a:t>--- Crime rate data scraping </a:t>
            </a:r>
            <a:endParaRPr lang="en-US" sz="2400" dirty="0"/>
          </a:p>
        </p:txBody>
      </p:sp>
      <p:pic>
        <p:nvPicPr>
          <p:cNvPr id="5" name="Picture 4">
            <a:extLst>
              <a:ext uri="{FF2B5EF4-FFF2-40B4-BE49-F238E27FC236}">
                <a16:creationId xmlns:a16="http://schemas.microsoft.com/office/drawing/2014/main" id="{F96210B0-C0A4-1547-8C7D-975B176F93DB}"/>
              </a:ext>
            </a:extLst>
          </p:cNvPr>
          <p:cNvPicPr>
            <a:picLocks noChangeAspect="1"/>
          </p:cNvPicPr>
          <p:nvPr/>
        </p:nvPicPr>
        <p:blipFill>
          <a:blip r:embed="rId3"/>
          <a:stretch>
            <a:fillRect/>
          </a:stretch>
        </p:blipFill>
        <p:spPr>
          <a:xfrm>
            <a:off x="2424545" y="2535378"/>
            <a:ext cx="6954982" cy="4138214"/>
          </a:xfrm>
          <a:prstGeom prst="rect">
            <a:avLst/>
          </a:prstGeom>
        </p:spPr>
      </p:pic>
      <p:pic>
        <p:nvPicPr>
          <p:cNvPr id="11" name="Picture 10">
            <a:extLst>
              <a:ext uri="{FF2B5EF4-FFF2-40B4-BE49-F238E27FC236}">
                <a16:creationId xmlns:a16="http://schemas.microsoft.com/office/drawing/2014/main" id="{3D1A5E8F-2546-C54F-8285-EB16FF2311F1}"/>
              </a:ext>
            </a:extLst>
          </p:cNvPr>
          <p:cNvPicPr>
            <a:picLocks noChangeAspect="1"/>
          </p:cNvPicPr>
          <p:nvPr/>
        </p:nvPicPr>
        <p:blipFill>
          <a:blip r:embed="rId4"/>
          <a:stretch>
            <a:fillRect/>
          </a:stretch>
        </p:blipFill>
        <p:spPr>
          <a:xfrm>
            <a:off x="0" y="2997746"/>
            <a:ext cx="12192000" cy="3213478"/>
          </a:xfrm>
          <a:prstGeom prst="rect">
            <a:avLst/>
          </a:prstGeom>
        </p:spPr>
      </p:pic>
    </p:spTree>
    <p:extLst>
      <p:ext uri="{BB962C8B-B14F-4D97-AF65-F5344CB8AC3E}">
        <p14:creationId xmlns:p14="http://schemas.microsoft.com/office/powerpoint/2010/main" val="2525044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5" fill="hold" nodeType="clickEffect">
                                  <p:stCondLst>
                                    <p:cond delay="0"/>
                                  </p:stCondLst>
                                  <p:childTnLst>
                                    <p:animEffect transition="out" filter="blinds(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820D23-5D0D-F74F-A98D-D0C2F5A2E0E8}"/>
              </a:ext>
            </a:extLst>
          </p:cNvPr>
          <p:cNvSpPr>
            <a:spLocks noGrp="1"/>
          </p:cNvSpPr>
          <p:nvPr>
            <p:ph type="title"/>
          </p:nvPr>
        </p:nvSpPr>
        <p:spPr>
          <a:xfrm>
            <a:off x="3989239" y="611753"/>
            <a:ext cx="3943799" cy="660992"/>
          </a:xfrm>
        </p:spPr>
        <p:txBody>
          <a:bodyPr/>
          <a:lstStyle/>
          <a:p>
            <a:r>
              <a:rPr lang="en-US" dirty="0"/>
              <a:t>Table of Content</a:t>
            </a:r>
          </a:p>
        </p:txBody>
      </p:sp>
      <p:sp>
        <p:nvSpPr>
          <p:cNvPr id="3" name="Content Placeholder 2">
            <a:extLst>
              <a:ext uri="{FF2B5EF4-FFF2-40B4-BE49-F238E27FC236}">
                <a16:creationId xmlns:a16="http://schemas.microsoft.com/office/drawing/2014/main" id="{BF293182-1AEA-F748-8F43-30CFBD69B2DE}"/>
              </a:ext>
            </a:extLst>
          </p:cNvPr>
          <p:cNvSpPr>
            <a:spLocks noGrp="1"/>
          </p:cNvSpPr>
          <p:nvPr>
            <p:ph idx="1"/>
          </p:nvPr>
        </p:nvSpPr>
        <p:spPr>
          <a:xfrm>
            <a:off x="2514259" y="1533819"/>
            <a:ext cx="7828346" cy="4669274"/>
          </a:xfrm>
        </p:spPr>
        <p:txBody>
          <a:bodyPr>
            <a:noAutofit/>
          </a:bodyPr>
          <a:lstStyle/>
          <a:p>
            <a:r>
              <a:rPr lang="en-US" dirty="0"/>
              <a:t>1. Introduction</a:t>
            </a:r>
          </a:p>
          <a:p>
            <a:pPr lvl="1"/>
            <a:r>
              <a:rPr lang="en-US" sz="1800" dirty="0"/>
              <a:t>1.1 Background </a:t>
            </a:r>
          </a:p>
          <a:p>
            <a:pPr lvl="1"/>
            <a:r>
              <a:rPr lang="en-US" sz="1800" dirty="0"/>
              <a:t>1.2 Specific problems to solve</a:t>
            </a:r>
          </a:p>
          <a:p>
            <a:pPr lvl="1"/>
            <a:r>
              <a:rPr lang="en-US" sz="1800" dirty="0"/>
              <a:t>1.3 Interested audiences</a:t>
            </a:r>
          </a:p>
          <a:p>
            <a:r>
              <a:rPr lang="en-US" dirty="0"/>
              <a:t>2. Data</a:t>
            </a:r>
          </a:p>
          <a:p>
            <a:r>
              <a:rPr lang="en-US" dirty="0"/>
              <a:t>3. Methodology</a:t>
            </a:r>
          </a:p>
          <a:p>
            <a:pPr lvl="1"/>
            <a:r>
              <a:rPr lang="en-SG" sz="1800" dirty="0"/>
              <a:t>3.1 Import rental information and clean data </a:t>
            </a:r>
          </a:p>
          <a:p>
            <a:pPr lvl="1"/>
            <a:r>
              <a:rPr lang="en-US" sz="1800" dirty="0"/>
              <a:t>3.2 </a:t>
            </a:r>
            <a:r>
              <a:rPr lang="en-SG" sz="1800" dirty="0"/>
              <a:t>Crime rate data scraping </a:t>
            </a:r>
          </a:p>
          <a:p>
            <a:pPr lvl="1"/>
            <a:r>
              <a:rPr lang="en-US" sz="1800" dirty="0"/>
              <a:t>3.3 </a:t>
            </a:r>
            <a:r>
              <a:rPr lang="en-SG" sz="1800" dirty="0"/>
              <a:t>Explore the restaurant venues nearby </a:t>
            </a:r>
            <a:endParaRPr lang="en-US" sz="1800" dirty="0"/>
          </a:p>
          <a:p>
            <a:r>
              <a:rPr lang="en-US" dirty="0"/>
              <a:t>4. Results</a:t>
            </a:r>
          </a:p>
          <a:p>
            <a:r>
              <a:rPr lang="en-US" dirty="0"/>
              <a:t>5. Discussion and Conclusion</a:t>
            </a:r>
          </a:p>
        </p:txBody>
      </p:sp>
    </p:spTree>
    <p:extLst>
      <p:ext uri="{BB962C8B-B14F-4D97-AF65-F5344CB8AC3E}">
        <p14:creationId xmlns:p14="http://schemas.microsoft.com/office/powerpoint/2010/main" val="32863619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413737"/>
            <a:ext cx="8961110"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Visualize both places and crime rates on the map.</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10" name="TextBox 9">
            <a:extLst>
              <a:ext uri="{FF2B5EF4-FFF2-40B4-BE49-F238E27FC236}">
                <a16:creationId xmlns:a16="http://schemas.microsoft.com/office/drawing/2014/main" id="{BF496858-3135-7847-B3E4-0407AEB802D5}"/>
              </a:ext>
            </a:extLst>
          </p:cNvPr>
          <p:cNvSpPr txBox="1"/>
          <p:nvPr/>
        </p:nvSpPr>
        <p:spPr>
          <a:xfrm>
            <a:off x="8694235" y="5264728"/>
            <a:ext cx="3264035" cy="615553"/>
          </a:xfrm>
          <a:prstGeom prst="rect">
            <a:avLst/>
          </a:prstGeom>
          <a:noFill/>
        </p:spPr>
        <p:txBody>
          <a:bodyPr wrap="none" rtlCol="0">
            <a:spAutoFit/>
          </a:bodyPr>
          <a:lstStyle/>
          <a:p>
            <a:r>
              <a:rPr lang="en-US" dirty="0"/>
              <a:t>R</a:t>
            </a:r>
            <a:r>
              <a:rPr lang="en-US" sz="1600" dirty="0"/>
              <a:t>ed: New York University</a:t>
            </a:r>
          </a:p>
          <a:p>
            <a:r>
              <a:rPr lang="en-US" sz="1600" dirty="0"/>
              <a:t>Blue: candidate places for rent</a:t>
            </a:r>
          </a:p>
        </p:txBody>
      </p:sp>
      <p:sp>
        <p:nvSpPr>
          <p:cNvPr id="11" name="Rectangle 10">
            <a:extLst>
              <a:ext uri="{FF2B5EF4-FFF2-40B4-BE49-F238E27FC236}">
                <a16:creationId xmlns:a16="http://schemas.microsoft.com/office/drawing/2014/main" id="{BAC7E290-630B-CF4E-BCEB-F8E4A48B9F4B}"/>
              </a:ext>
            </a:extLst>
          </p:cNvPr>
          <p:cNvSpPr/>
          <p:nvPr/>
        </p:nvSpPr>
        <p:spPr>
          <a:xfrm>
            <a:off x="5194415" y="748963"/>
            <a:ext cx="4440639" cy="461665"/>
          </a:xfrm>
          <a:prstGeom prst="rect">
            <a:avLst/>
          </a:prstGeom>
        </p:spPr>
        <p:txBody>
          <a:bodyPr wrap="none">
            <a:spAutoFit/>
          </a:bodyPr>
          <a:lstStyle/>
          <a:p>
            <a:r>
              <a:rPr lang="en-SG" sz="2400" dirty="0"/>
              <a:t>--- Crime rate data scraping </a:t>
            </a:r>
            <a:endParaRPr lang="en-US" sz="2400" dirty="0"/>
          </a:p>
        </p:txBody>
      </p:sp>
      <p:pic>
        <p:nvPicPr>
          <p:cNvPr id="5" name="Picture 4">
            <a:extLst>
              <a:ext uri="{FF2B5EF4-FFF2-40B4-BE49-F238E27FC236}">
                <a16:creationId xmlns:a16="http://schemas.microsoft.com/office/drawing/2014/main" id="{3811557E-CE41-7548-92B3-4F342897491E}"/>
              </a:ext>
            </a:extLst>
          </p:cNvPr>
          <p:cNvPicPr>
            <a:picLocks noChangeAspect="1"/>
          </p:cNvPicPr>
          <p:nvPr/>
        </p:nvPicPr>
        <p:blipFill>
          <a:blip r:embed="rId2"/>
          <a:stretch>
            <a:fillRect/>
          </a:stretch>
        </p:blipFill>
        <p:spPr>
          <a:xfrm>
            <a:off x="2050356" y="1877577"/>
            <a:ext cx="6525608" cy="4746709"/>
          </a:xfrm>
          <a:prstGeom prst="rect">
            <a:avLst/>
          </a:prstGeom>
        </p:spPr>
      </p:pic>
    </p:spTree>
    <p:extLst>
      <p:ext uri="{BB962C8B-B14F-4D97-AF65-F5344CB8AC3E}">
        <p14:creationId xmlns:p14="http://schemas.microsoft.com/office/powerpoint/2010/main" val="788295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3" y="1330607"/>
            <a:ext cx="8961110"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Use foursquare API to get venue information for filtered places. (Note: the query was set to be restaurants, so only restaurant venues will appear in the results.)</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11" name="Rectangle 10">
            <a:extLst>
              <a:ext uri="{FF2B5EF4-FFF2-40B4-BE49-F238E27FC236}">
                <a16:creationId xmlns:a16="http://schemas.microsoft.com/office/drawing/2014/main" id="{BAC7E290-630B-CF4E-BCEB-F8E4A48B9F4B}"/>
              </a:ext>
            </a:extLst>
          </p:cNvPr>
          <p:cNvSpPr/>
          <p:nvPr/>
        </p:nvSpPr>
        <p:spPr>
          <a:xfrm>
            <a:off x="5194415" y="748963"/>
            <a:ext cx="6130204" cy="461665"/>
          </a:xfrm>
          <a:prstGeom prst="rect">
            <a:avLst/>
          </a:prstGeom>
        </p:spPr>
        <p:txBody>
          <a:bodyPr wrap="none">
            <a:spAutoFit/>
          </a:bodyPr>
          <a:lstStyle/>
          <a:p>
            <a:r>
              <a:rPr lang="en-SG" sz="2400" dirty="0"/>
              <a:t>--- Explore the restaurant venues nearby</a:t>
            </a:r>
            <a:endParaRPr lang="en-US" sz="2400" dirty="0"/>
          </a:p>
        </p:txBody>
      </p:sp>
      <p:pic>
        <p:nvPicPr>
          <p:cNvPr id="4" name="Picture 3">
            <a:extLst>
              <a:ext uri="{FF2B5EF4-FFF2-40B4-BE49-F238E27FC236}">
                <a16:creationId xmlns:a16="http://schemas.microsoft.com/office/drawing/2014/main" id="{371A33E5-98D3-FF4C-A24F-1B0D938BB2D8}"/>
              </a:ext>
            </a:extLst>
          </p:cNvPr>
          <p:cNvPicPr>
            <a:picLocks noChangeAspect="1"/>
          </p:cNvPicPr>
          <p:nvPr/>
        </p:nvPicPr>
        <p:blipFill>
          <a:blip r:embed="rId2"/>
          <a:stretch>
            <a:fillRect/>
          </a:stretch>
        </p:blipFill>
        <p:spPr>
          <a:xfrm>
            <a:off x="2514836" y="2285995"/>
            <a:ext cx="7499731" cy="4328039"/>
          </a:xfrm>
          <a:prstGeom prst="rect">
            <a:avLst/>
          </a:prstGeom>
        </p:spPr>
      </p:pic>
    </p:spTree>
    <p:extLst>
      <p:ext uri="{BB962C8B-B14F-4D97-AF65-F5344CB8AC3E}">
        <p14:creationId xmlns:p14="http://schemas.microsoft.com/office/powerpoint/2010/main" val="2664153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28562" y="1330607"/>
            <a:ext cx="9238201" cy="95538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Filter out those venue category belongs to either Chinese or Japanese food.</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11" name="Rectangle 10">
            <a:extLst>
              <a:ext uri="{FF2B5EF4-FFF2-40B4-BE49-F238E27FC236}">
                <a16:creationId xmlns:a16="http://schemas.microsoft.com/office/drawing/2014/main" id="{BAC7E290-630B-CF4E-BCEB-F8E4A48B9F4B}"/>
              </a:ext>
            </a:extLst>
          </p:cNvPr>
          <p:cNvSpPr/>
          <p:nvPr/>
        </p:nvSpPr>
        <p:spPr>
          <a:xfrm>
            <a:off x="5194415" y="748963"/>
            <a:ext cx="6130204" cy="461665"/>
          </a:xfrm>
          <a:prstGeom prst="rect">
            <a:avLst/>
          </a:prstGeom>
        </p:spPr>
        <p:txBody>
          <a:bodyPr wrap="none">
            <a:spAutoFit/>
          </a:bodyPr>
          <a:lstStyle/>
          <a:p>
            <a:r>
              <a:rPr lang="en-SG" sz="2400" dirty="0"/>
              <a:t>--- Explore the restaurant venues nearby</a:t>
            </a:r>
            <a:endParaRPr lang="en-US" sz="2400" dirty="0"/>
          </a:p>
        </p:txBody>
      </p:sp>
      <p:pic>
        <p:nvPicPr>
          <p:cNvPr id="5" name="Picture 4">
            <a:extLst>
              <a:ext uri="{FF2B5EF4-FFF2-40B4-BE49-F238E27FC236}">
                <a16:creationId xmlns:a16="http://schemas.microsoft.com/office/drawing/2014/main" id="{08A006D0-E8EC-214D-8FE5-1E5CADA14DE2}"/>
              </a:ext>
            </a:extLst>
          </p:cNvPr>
          <p:cNvPicPr>
            <a:picLocks noChangeAspect="1"/>
          </p:cNvPicPr>
          <p:nvPr/>
        </p:nvPicPr>
        <p:blipFill>
          <a:blip r:embed="rId2"/>
          <a:stretch>
            <a:fillRect/>
          </a:stretch>
        </p:blipFill>
        <p:spPr>
          <a:xfrm>
            <a:off x="1604475" y="1808301"/>
            <a:ext cx="9886373" cy="4650567"/>
          </a:xfrm>
          <a:prstGeom prst="rect">
            <a:avLst/>
          </a:prstGeom>
        </p:spPr>
      </p:pic>
    </p:spTree>
    <p:extLst>
      <p:ext uri="{BB962C8B-B14F-4D97-AF65-F5344CB8AC3E}">
        <p14:creationId xmlns:p14="http://schemas.microsoft.com/office/powerpoint/2010/main" val="18279889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720744" y="1344212"/>
            <a:ext cx="9396057" cy="135717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SG" dirty="0"/>
              <a:t>To get the rating of each restaurant, I have to explore each venue. </a:t>
            </a:r>
            <a:r>
              <a:rPr lang="en-SG" u="sng" dirty="0">
                <a:hlinkClick r:id="rId2"/>
              </a:rPr>
              <a:t>https://api.foursquare.com/v2/venues/VENUE_ID?client_id=CLIENT_ID&amp;client_secret=CLIENT_SECRET&amp;v=VERSION</a:t>
            </a:r>
            <a:endParaRPr lang="en-SG" u="sng" dirty="0"/>
          </a:p>
          <a:p>
            <a:r>
              <a:rPr lang="en-SG" dirty="0"/>
              <a:t>Drop those venues without rating or rating less than 7.</a:t>
            </a:r>
            <a:endParaRPr lang="en-US" dirty="0"/>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11" name="Rectangle 10">
            <a:extLst>
              <a:ext uri="{FF2B5EF4-FFF2-40B4-BE49-F238E27FC236}">
                <a16:creationId xmlns:a16="http://schemas.microsoft.com/office/drawing/2014/main" id="{BAC7E290-630B-CF4E-BCEB-F8E4A48B9F4B}"/>
              </a:ext>
            </a:extLst>
          </p:cNvPr>
          <p:cNvSpPr/>
          <p:nvPr/>
        </p:nvSpPr>
        <p:spPr>
          <a:xfrm>
            <a:off x="5194415" y="748963"/>
            <a:ext cx="6130204" cy="461665"/>
          </a:xfrm>
          <a:prstGeom prst="rect">
            <a:avLst/>
          </a:prstGeom>
        </p:spPr>
        <p:txBody>
          <a:bodyPr wrap="none">
            <a:spAutoFit/>
          </a:bodyPr>
          <a:lstStyle/>
          <a:p>
            <a:r>
              <a:rPr lang="en-SG" sz="2400" dirty="0"/>
              <a:t>--- Explore the restaurant venues nearby</a:t>
            </a:r>
            <a:endParaRPr lang="en-US" sz="2400" dirty="0"/>
          </a:p>
        </p:txBody>
      </p:sp>
      <p:pic>
        <p:nvPicPr>
          <p:cNvPr id="4" name="Picture 3">
            <a:extLst>
              <a:ext uri="{FF2B5EF4-FFF2-40B4-BE49-F238E27FC236}">
                <a16:creationId xmlns:a16="http://schemas.microsoft.com/office/drawing/2014/main" id="{F74A2855-4560-414E-BA94-23A1C7235C38}"/>
              </a:ext>
            </a:extLst>
          </p:cNvPr>
          <p:cNvPicPr>
            <a:picLocks noChangeAspect="1"/>
          </p:cNvPicPr>
          <p:nvPr/>
        </p:nvPicPr>
        <p:blipFill>
          <a:blip r:embed="rId3"/>
          <a:stretch>
            <a:fillRect/>
          </a:stretch>
        </p:blipFill>
        <p:spPr>
          <a:xfrm>
            <a:off x="1177107" y="2785703"/>
            <a:ext cx="10272204" cy="3773040"/>
          </a:xfrm>
          <a:prstGeom prst="rect">
            <a:avLst/>
          </a:prstGeom>
        </p:spPr>
      </p:pic>
    </p:spTree>
    <p:extLst>
      <p:ext uri="{BB962C8B-B14F-4D97-AF65-F5344CB8AC3E}">
        <p14:creationId xmlns:p14="http://schemas.microsoft.com/office/powerpoint/2010/main" val="1260038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Methodology</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720744" y="1344212"/>
            <a:ext cx="9396057" cy="135717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Filter out the places who have qualified restaurants nearby, and check the crime rates for those places.</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
        <p:nvSpPr>
          <p:cNvPr id="11" name="Rectangle 10">
            <a:extLst>
              <a:ext uri="{FF2B5EF4-FFF2-40B4-BE49-F238E27FC236}">
                <a16:creationId xmlns:a16="http://schemas.microsoft.com/office/drawing/2014/main" id="{BAC7E290-630B-CF4E-BCEB-F8E4A48B9F4B}"/>
              </a:ext>
            </a:extLst>
          </p:cNvPr>
          <p:cNvSpPr/>
          <p:nvPr/>
        </p:nvSpPr>
        <p:spPr>
          <a:xfrm>
            <a:off x="5194415" y="748963"/>
            <a:ext cx="6130204" cy="461665"/>
          </a:xfrm>
          <a:prstGeom prst="rect">
            <a:avLst/>
          </a:prstGeom>
        </p:spPr>
        <p:txBody>
          <a:bodyPr wrap="none">
            <a:spAutoFit/>
          </a:bodyPr>
          <a:lstStyle/>
          <a:p>
            <a:r>
              <a:rPr lang="en-SG" sz="2400" dirty="0"/>
              <a:t>--- Explore the restaurant venues nearby</a:t>
            </a:r>
            <a:endParaRPr lang="en-US" sz="2400" dirty="0"/>
          </a:p>
        </p:txBody>
      </p:sp>
      <p:pic>
        <p:nvPicPr>
          <p:cNvPr id="5" name="Picture 4">
            <a:extLst>
              <a:ext uri="{FF2B5EF4-FFF2-40B4-BE49-F238E27FC236}">
                <a16:creationId xmlns:a16="http://schemas.microsoft.com/office/drawing/2014/main" id="{877E7F78-B262-E14C-9AA8-4ACAE17DF47C}"/>
              </a:ext>
            </a:extLst>
          </p:cNvPr>
          <p:cNvPicPr>
            <a:picLocks noChangeAspect="1"/>
          </p:cNvPicPr>
          <p:nvPr/>
        </p:nvPicPr>
        <p:blipFill>
          <a:blip r:embed="rId2"/>
          <a:stretch>
            <a:fillRect/>
          </a:stretch>
        </p:blipFill>
        <p:spPr>
          <a:xfrm>
            <a:off x="1237172" y="2297890"/>
            <a:ext cx="10363200" cy="2629469"/>
          </a:xfrm>
          <a:prstGeom prst="rect">
            <a:avLst/>
          </a:prstGeom>
        </p:spPr>
      </p:pic>
      <p:sp>
        <p:nvSpPr>
          <p:cNvPr id="7" name="Rectangle 6">
            <a:extLst>
              <a:ext uri="{FF2B5EF4-FFF2-40B4-BE49-F238E27FC236}">
                <a16:creationId xmlns:a16="http://schemas.microsoft.com/office/drawing/2014/main" id="{6E56E366-0CBD-CA41-8641-63053CBD1CEA}"/>
              </a:ext>
            </a:extLst>
          </p:cNvPr>
          <p:cNvSpPr/>
          <p:nvPr/>
        </p:nvSpPr>
        <p:spPr>
          <a:xfrm>
            <a:off x="1720744" y="5234706"/>
            <a:ext cx="10097183" cy="369332"/>
          </a:xfrm>
          <a:prstGeom prst="rect">
            <a:avLst/>
          </a:prstGeom>
        </p:spPr>
        <p:txBody>
          <a:bodyPr wrap="square">
            <a:spAutoFit/>
          </a:bodyPr>
          <a:lstStyle/>
          <a:p>
            <a:r>
              <a:rPr lang="en-SG" b="1" dirty="0"/>
              <a:t>"5 Tudor City PI 306"</a:t>
            </a:r>
            <a:r>
              <a:rPr lang="en-SG" dirty="0"/>
              <a:t> and </a:t>
            </a:r>
            <a:r>
              <a:rPr lang="en-SG" b="1" dirty="0"/>
              <a:t>"25 </a:t>
            </a:r>
            <a:r>
              <a:rPr lang="en-SG" b="1" dirty="0" err="1"/>
              <a:t>Tudo</a:t>
            </a:r>
            <a:r>
              <a:rPr lang="en-SG" b="1" dirty="0"/>
              <a:t> City PI 1206"</a:t>
            </a:r>
            <a:r>
              <a:rPr lang="en-SG" dirty="0"/>
              <a:t> have lower crime rates than others. </a:t>
            </a:r>
            <a:endParaRPr lang="en-US" dirty="0"/>
          </a:p>
        </p:txBody>
      </p:sp>
    </p:spTree>
    <p:extLst>
      <p:ext uri="{BB962C8B-B14F-4D97-AF65-F5344CB8AC3E}">
        <p14:creationId xmlns:p14="http://schemas.microsoft.com/office/powerpoint/2010/main" val="1042911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489219"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Results</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720744" y="1344212"/>
            <a:ext cx="9396057" cy="775533"/>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SG" dirty="0"/>
              <a:t>Based on above data mining, cleaning and filtering,  </a:t>
            </a:r>
            <a:r>
              <a:rPr lang="en-SG" b="1" dirty="0"/>
              <a:t>"5 Tudor City PI 306"</a:t>
            </a:r>
            <a:r>
              <a:rPr lang="en-SG" dirty="0"/>
              <a:t> and </a:t>
            </a:r>
            <a:r>
              <a:rPr lang="en-SG" b="1" dirty="0"/>
              <a:t>"25 </a:t>
            </a:r>
            <a:r>
              <a:rPr lang="en-SG" b="1" dirty="0" err="1"/>
              <a:t>Tudo</a:t>
            </a:r>
            <a:r>
              <a:rPr lang="en-SG" b="1" dirty="0"/>
              <a:t> City PI 1206"</a:t>
            </a:r>
            <a:r>
              <a:rPr lang="en-SG" dirty="0"/>
              <a:t> are optimal choices that I can select from.</a:t>
            </a:r>
          </a:p>
          <a:p>
            <a:r>
              <a:rPr lang="en-SG" dirty="0"/>
              <a:t>They both meet the requirements that I set: monthly rent less than US $2000, distance from New York University is within 3 miles, relatively low crime rates, have good-rating Chinese or Japanese restaurants nearby.</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pic>
        <p:nvPicPr>
          <p:cNvPr id="4" name="Picture 3">
            <a:extLst>
              <a:ext uri="{FF2B5EF4-FFF2-40B4-BE49-F238E27FC236}">
                <a16:creationId xmlns:a16="http://schemas.microsoft.com/office/drawing/2014/main" id="{4D7F5105-D757-6E44-9A2A-6939E8136D16}"/>
              </a:ext>
            </a:extLst>
          </p:cNvPr>
          <p:cNvPicPr>
            <a:picLocks noChangeAspect="1"/>
          </p:cNvPicPr>
          <p:nvPr/>
        </p:nvPicPr>
        <p:blipFill>
          <a:blip r:embed="rId2"/>
          <a:stretch>
            <a:fillRect/>
          </a:stretch>
        </p:blipFill>
        <p:spPr>
          <a:xfrm>
            <a:off x="687342" y="2983100"/>
            <a:ext cx="11014364" cy="869555"/>
          </a:xfrm>
          <a:prstGeom prst="rect">
            <a:avLst/>
          </a:prstGeom>
        </p:spPr>
      </p:pic>
      <p:pic>
        <p:nvPicPr>
          <p:cNvPr id="9" name="Picture 8">
            <a:extLst>
              <a:ext uri="{FF2B5EF4-FFF2-40B4-BE49-F238E27FC236}">
                <a16:creationId xmlns:a16="http://schemas.microsoft.com/office/drawing/2014/main" id="{B7C68D08-507D-8B40-B969-C7573EAC59F2}"/>
              </a:ext>
            </a:extLst>
          </p:cNvPr>
          <p:cNvPicPr>
            <a:picLocks noChangeAspect="1"/>
          </p:cNvPicPr>
          <p:nvPr/>
        </p:nvPicPr>
        <p:blipFill>
          <a:blip r:embed="rId3"/>
          <a:stretch>
            <a:fillRect/>
          </a:stretch>
        </p:blipFill>
        <p:spPr>
          <a:xfrm>
            <a:off x="3010765" y="3852655"/>
            <a:ext cx="5606762" cy="2834679"/>
          </a:xfrm>
          <a:prstGeom prst="rect">
            <a:avLst/>
          </a:prstGeom>
        </p:spPr>
      </p:pic>
      <p:sp>
        <p:nvSpPr>
          <p:cNvPr id="10" name="Frame 9">
            <a:extLst>
              <a:ext uri="{FF2B5EF4-FFF2-40B4-BE49-F238E27FC236}">
                <a16:creationId xmlns:a16="http://schemas.microsoft.com/office/drawing/2014/main" id="{A834F539-CE60-0347-BD66-43E6C299C7A8}"/>
              </a:ext>
            </a:extLst>
          </p:cNvPr>
          <p:cNvSpPr/>
          <p:nvPr/>
        </p:nvSpPr>
        <p:spPr>
          <a:xfrm>
            <a:off x="3010765" y="6165273"/>
            <a:ext cx="5606762" cy="207818"/>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Frame 11">
            <a:extLst>
              <a:ext uri="{FF2B5EF4-FFF2-40B4-BE49-F238E27FC236}">
                <a16:creationId xmlns:a16="http://schemas.microsoft.com/office/drawing/2014/main" id="{5A81E56B-1232-284D-B0CF-E759DD63EF84}"/>
              </a:ext>
            </a:extLst>
          </p:cNvPr>
          <p:cNvSpPr/>
          <p:nvPr/>
        </p:nvSpPr>
        <p:spPr>
          <a:xfrm>
            <a:off x="3010765" y="5389418"/>
            <a:ext cx="5606762" cy="28187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336591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49581" y="657537"/>
            <a:ext cx="6648056" cy="644517"/>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Discussion and Conclusion</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526781" y="1455049"/>
            <a:ext cx="9196638" cy="3241643"/>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SG" dirty="0"/>
              <a:t>In this project, I would like to find a place to rent near New York University. I set requirements for the monthly rent, type of rental place, distance from New York University, relatively safe environment (lower crime rates) and good-rating Chinese or Japanese food restaurants nearby. Eventually, I narrowed down my choice to two places: </a:t>
            </a:r>
            <a:r>
              <a:rPr lang="en-SG" b="1" dirty="0"/>
              <a:t>"5 Tudor City PI 306"</a:t>
            </a:r>
            <a:r>
              <a:rPr lang="en-SG" dirty="0"/>
              <a:t> and </a:t>
            </a:r>
            <a:r>
              <a:rPr lang="en-SG" b="1" dirty="0"/>
              <a:t>"25 </a:t>
            </a:r>
            <a:r>
              <a:rPr lang="en-SG" b="1" dirty="0" err="1"/>
              <a:t>Tudo</a:t>
            </a:r>
            <a:r>
              <a:rPr lang="en-SG" b="1" dirty="0"/>
              <a:t> City PI 1206"</a:t>
            </a:r>
            <a:r>
              <a:rPr lang="en-SG" dirty="0"/>
              <a:t>. By using these data and analysis, I could find those places that meet my preferences. It will also be useful for others who will move to a new city to start a new job, because most of the analysis methods are applicable to other cases, what they need to do is just to change to their requirements.</a:t>
            </a:r>
          </a:p>
        </p:txBody>
      </p:sp>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4510" cy="369332"/>
          </a:xfrm>
          <a:prstGeom prst="rect">
            <a:avLst/>
          </a:prstGeom>
          <a:noFill/>
        </p:spPr>
        <p:txBody>
          <a:bodyPr wrap="none" rtlCol="0">
            <a:spAutoFit/>
          </a:bodyPr>
          <a:lstStyle/>
          <a:p>
            <a:r>
              <a:rPr lang="en-US" b="1" dirty="0"/>
              <a:t>3</a:t>
            </a:r>
          </a:p>
        </p:txBody>
      </p:sp>
    </p:spTree>
    <p:extLst>
      <p:ext uri="{BB962C8B-B14F-4D97-AF65-F5344CB8AC3E}">
        <p14:creationId xmlns:p14="http://schemas.microsoft.com/office/powerpoint/2010/main" val="3341344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01C31-9739-C14B-95F2-9F70D0FFC6C2}"/>
              </a:ext>
            </a:extLst>
          </p:cNvPr>
          <p:cNvSpPr>
            <a:spLocks noGrp="1"/>
          </p:cNvSpPr>
          <p:nvPr>
            <p:ph type="title"/>
          </p:nvPr>
        </p:nvSpPr>
        <p:spPr>
          <a:xfrm>
            <a:off x="5268770" y="668189"/>
            <a:ext cx="2683410" cy="537425"/>
          </a:xfrm>
        </p:spPr>
        <p:txBody>
          <a:bodyPr>
            <a:normAutofit/>
          </a:bodyPr>
          <a:lstStyle/>
          <a:p>
            <a:r>
              <a:rPr lang="en-US" sz="2800" dirty="0"/>
              <a:t>---Background</a:t>
            </a:r>
          </a:p>
        </p:txBody>
      </p:sp>
      <p:sp>
        <p:nvSpPr>
          <p:cNvPr id="3" name="Content Placeholder 2">
            <a:extLst>
              <a:ext uri="{FF2B5EF4-FFF2-40B4-BE49-F238E27FC236}">
                <a16:creationId xmlns:a16="http://schemas.microsoft.com/office/drawing/2014/main" id="{34A09E89-5A27-244C-8AFA-683A81D0F780}"/>
              </a:ext>
            </a:extLst>
          </p:cNvPr>
          <p:cNvSpPr>
            <a:spLocks noGrp="1"/>
          </p:cNvSpPr>
          <p:nvPr>
            <p:ph idx="1"/>
          </p:nvPr>
        </p:nvSpPr>
        <p:spPr>
          <a:xfrm>
            <a:off x="2515072" y="1688756"/>
            <a:ext cx="8915400" cy="3777622"/>
          </a:xfrm>
        </p:spPr>
        <p:txBody>
          <a:bodyPr/>
          <a:lstStyle/>
          <a:p>
            <a:r>
              <a:rPr lang="en-SG" dirty="0"/>
              <a:t>Nowadays, due to various reasons, people tend to move from one city to another, or even from one country to another. </a:t>
            </a:r>
            <a:endParaRPr lang="en-US" dirty="0"/>
          </a:p>
        </p:txBody>
      </p:sp>
      <p:sp>
        <p:nvSpPr>
          <p:cNvPr id="4" name="Title 1">
            <a:extLst>
              <a:ext uri="{FF2B5EF4-FFF2-40B4-BE49-F238E27FC236}">
                <a16:creationId xmlns:a16="http://schemas.microsoft.com/office/drawing/2014/main" id="{78036142-3CF1-C64F-98B5-5DB0358DA698}"/>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pic>
        <p:nvPicPr>
          <p:cNvPr id="6" name="Picture 5">
            <a:extLst>
              <a:ext uri="{FF2B5EF4-FFF2-40B4-BE49-F238E27FC236}">
                <a16:creationId xmlns:a16="http://schemas.microsoft.com/office/drawing/2014/main" id="{D9861426-3948-F04F-AC4F-13FB7D92C8F6}"/>
              </a:ext>
            </a:extLst>
          </p:cNvPr>
          <p:cNvPicPr>
            <a:picLocks noChangeAspect="1"/>
          </p:cNvPicPr>
          <p:nvPr/>
        </p:nvPicPr>
        <p:blipFill>
          <a:blip r:embed="rId2"/>
          <a:stretch>
            <a:fillRect/>
          </a:stretch>
        </p:blipFill>
        <p:spPr>
          <a:xfrm>
            <a:off x="1887691" y="3011411"/>
            <a:ext cx="3800891" cy="2931195"/>
          </a:xfrm>
          <a:prstGeom prst="rect">
            <a:avLst/>
          </a:prstGeom>
        </p:spPr>
      </p:pic>
      <p:pic>
        <p:nvPicPr>
          <p:cNvPr id="10" name="Picture 9">
            <a:extLst>
              <a:ext uri="{FF2B5EF4-FFF2-40B4-BE49-F238E27FC236}">
                <a16:creationId xmlns:a16="http://schemas.microsoft.com/office/drawing/2014/main" id="{6ADDB6E0-DFA9-3B48-BA6E-C19F22993D0B}"/>
              </a:ext>
            </a:extLst>
          </p:cNvPr>
          <p:cNvPicPr>
            <a:picLocks noChangeAspect="1"/>
          </p:cNvPicPr>
          <p:nvPr/>
        </p:nvPicPr>
        <p:blipFill>
          <a:blip r:embed="rId3"/>
          <a:stretch>
            <a:fillRect/>
          </a:stretch>
        </p:blipFill>
        <p:spPr>
          <a:xfrm>
            <a:off x="7729826" y="2506518"/>
            <a:ext cx="2190493" cy="1460329"/>
          </a:xfrm>
          <a:prstGeom prst="rect">
            <a:avLst/>
          </a:prstGeom>
        </p:spPr>
      </p:pic>
      <p:pic>
        <p:nvPicPr>
          <p:cNvPr id="12" name="Picture 11">
            <a:extLst>
              <a:ext uri="{FF2B5EF4-FFF2-40B4-BE49-F238E27FC236}">
                <a16:creationId xmlns:a16="http://schemas.microsoft.com/office/drawing/2014/main" id="{A8DC4350-2E00-864D-AF56-B0D3D40886BA}"/>
              </a:ext>
            </a:extLst>
          </p:cNvPr>
          <p:cNvPicPr>
            <a:picLocks noChangeAspect="1"/>
          </p:cNvPicPr>
          <p:nvPr/>
        </p:nvPicPr>
        <p:blipFill>
          <a:blip r:embed="rId4"/>
          <a:stretch>
            <a:fillRect/>
          </a:stretch>
        </p:blipFill>
        <p:spPr>
          <a:xfrm>
            <a:off x="8178654" y="4101594"/>
            <a:ext cx="1435100" cy="1409700"/>
          </a:xfrm>
          <a:prstGeom prst="rect">
            <a:avLst/>
          </a:prstGeom>
        </p:spPr>
      </p:pic>
      <p:sp>
        <p:nvSpPr>
          <p:cNvPr id="13" name="Right Arrow 12">
            <a:extLst>
              <a:ext uri="{FF2B5EF4-FFF2-40B4-BE49-F238E27FC236}">
                <a16:creationId xmlns:a16="http://schemas.microsoft.com/office/drawing/2014/main" id="{6D18380F-9F96-0C43-8F8F-9DE40EBCE759}"/>
              </a:ext>
            </a:extLst>
          </p:cNvPr>
          <p:cNvSpPr/>
          <p:nvPr/>
        </p:nvSpPr>
        <p:spPr>
          <a:xfrm rot="20513380">
            <a:off x="5930412" y="3471696"/>
            <a:ext cx="1557584" cy="25949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68EA7C06-50BD-9444-BD22-8EA782F7710C}"/>
              </a:ext>
            </a:extLst>
          </p:cNvPr>
          <p:cNvSpPr/>
          <p:nvPr/>
        </p:nvSpPr>
        <p:spPr>
          <a:xfrm>
            <a:off x="5944230" y="4347262"/>
            <a:ext cx="1785596" cy="25949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CBB79DD7-6392-884E-99E8-3CC0EC21302F}"/>
              </a:ext>
            </a:extLst>
          </p:cNvPr>
          <p:cNvSpPr/>
          <p:nvPr/>
        </p:nvSpPr>
        <p:spPr>
          <a:xfrm rot="1238129">
            <a:off x="5939989" y="5413886"/>
            <a:ext cx="1557584" cy="259492"/>
          </a:xfrm>
          <a:prstGeom prst="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r="100000" b="100000"/>
            </a:path>
            <a:tileRect l="-100000" t="-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E5659FAF-323E-474B-9B1E-73F17886200C}"/>
              </a:ext>
            </a:extLst>
          </p:cNvPr>
          <p:cNvSpPr/>
          <p:nvPr/>
        </p:nvSpPr>
        <p:spPr>
          <a:xfrm>
            <a:off x="7952180" y="5601125"/>
            <a:ext cx="2131620" cy="669425"/>
          </a:xfrm>
          <a:prstGeom prst="round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a:extLst>
              <a:ext uri="{FF2B5EF4-FFF2-40B4-BE49-F238E27FC236}">
                <a16:creationId xmlns:a16="http://schemas.microsoft.com/office/drawing/2014/main" id="{E27BDAE7-497C-B54C-9B6D-2BAA876AACDC}"/>
              </a:ext>
            </a:extLst>
          </p:cNvPr>
          <p:cNvSpPr txBox="1">
            <a:spLocks/>
          </p:cNvSpPr>
          <p:nvPr/>
        </p:nvSpPr>
        <p:spPr>
          <a:xfrm>
            <a:off x="8052161" y="5746715"/>
            <a:ext cx="1968139" cy="5374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solidFill>
                  <a:schemeClr val="tx1"/>
                </a:solidFill>
              </a:rPr>
              <a:t>Other reasons…</a:t>
            </a:r>
          </a:p>
        </p:txBody>
      </p:sp>
      <p:sp>
        <p:nvSpPr>
          <p:cNvPr id="18" name="TextBox 17">
            <a:extLst>
              <a:ext uri="{FF2B5EF4-FFF2-40B4-BE49-F238E27FC236}">
                <a16:creationId xmlns:a16="http://schemas.microsoft.com/office/drawing/2014/main" id="{3EC17BC6-74EC-0B4D-90E0-621B15F27EB2}"/>
              </a:ext>
            </a:extLst>
          </p:cNvPr>
          <p:cNvSpPr txBox="1"/>
          <p:nvPr/>
        </p:nvSpPr>
        <p:spPr>
          <a:xfrm>
            <a:off x="530087" y="795130"/>
            <a:ext cx="31290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4237830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A09E89-5A27-244C-8AFA-683A81D0F780}"/>
              </a:ext>
            </a:extLst>
          </p:cNvPr>
          <p:cNvSpPr>
            <a:spLocks noGrp="1"/>
          </p:cNvSpPr>
          <p:nvPr>
            <p:ph idx="1"/>
          </p:nvPr>
        </p:nvSpPr>
        <p:spPr>
          <a:xfrm>
            <a:off x="1811864" y="1259897"/>
            <a:ext cx="8915400" cy="1089604"/>
          </a:xfrm>
        </p:spPr>
        <p:txBody>
          <a:bodyPr/>
          <a:lstStyle/>
          <a:p>
            <a:r>
              <a:rPr lang="en-SG" dirty="0"/>
              <a:t>However, sometimes people are not quite familiar with the new country or city that they are going to move to. So they will have problems in choosing where to live. This is a difficult and time-consuming decision to make.</a:t>
            </a:r>
          </a:p>
          <a:p>
            <a:endParaRPr lang="en-US" dirty="0"/>
          </a:p>
        </p:txBody>
      </p:sp>
      <p:pic>
        <p:nvPicPr>
          <p:cNvPr id="8" name="Picture 7">
            <a:extLst>
              <a:ext uri="{FF2B5EF4-FFF2-40B4-BE49-F238E27FC236}">
                <a16:creationId xmlns:a16="http://schemas.microsoft.com/office/drawing/2014/main" id="{D96188AA-012B-4C40-9948-6C49BFA117D2}"/>
              </a:ext>
            </a:extLst>
          </p:cNvPr>
          <p:cNvPicPr>
            <a:picLocks noChangeAspect="1"/>
          </p:cNvPicPr>
          <p:nvPr/>
        </p:nvPicPr>
        <p:blipFill>
          <a:blip r:embed="rId2"/>
          <a:stretch>
            <a:fillRect/>
          </a:stretch>
        </p:blipFill>
        <p:spPr>
          <a:xfrm>
            <a:off x="2772559" y="2975948"/>
            <a:ext cx="4017705" cy="2678470"/>
          </a:xfrm>
          <a:prstGeom prst="rect">
            <a:avLst/>
          </a:prstGeom>
        </p:spPr>
      </p:pic>
      <p:sp>
        <p:nvSpPr>
          <p:cNvPr id="7" name="Title 1">
            <a:extLst>
              <a:ext uri="{FF2B5EF4-FFF2-40B4-BE49-F238E27FC236}">
                <a16:creationId xmlns:a16="http://schemas.microsoft.com/office/drawing/2014/main" id="{D07B36AC-1A09-DF4C-A710-243447E77FA0}"/>
              </a:ext>
            </a:extLst>
          </p:cNvPr>
          <p:cNvSpPr txBox="1">
            <a:spLocks/>
          </p:cNvSpPr>
          <p:nvPr/>
        </p:nvSpPr>
        <p:spPr>
          <a:xfrm>
            <a:off x="5268770" y="668189"/>
            <a:ext cx="2683410" cy="5374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t>---Background</a:t>
            </a:r>
            <a:endParaRPr lang="en-US" sz="2800" dirty="0"/>
          </a:p>
        </p:txBody>
      </p:sp>
      <p:sp>
        <p:nvSpPr>
          <p:cNvPr id="9" name="Title 1">
            <a:extLst>
              <a:ext uri="{FF2B5EF4-FFF2-40B4-BE49-F238E27FC236}">
                <a16:creationId xmlns:a16="http://schemas.microsoft.com/office/drawing/2014/main" id="{087A9846-05A6-7D49-BDAA-9BD229733068}"/>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
        <p:nvSpPr>
          <p:cNvPr id="11" name="Rounded Rectangular Callout 10">
            <a:extLst>
              <a:ext uri="{FF2B5EF4-FFF2-40B4-BE49-F238E27FC236}">
                <a16:creationId xmlns:a16="http://schemas.microsoft.com/office/drawing/2014/main" id="{D8109CF0-7B91-034A-8BE9-FE83AB724BD8}"/>
              </a:ext>
            </a:extLst>
          </p:cNvPr>
          <p:cNvSpPr/>
          <p:nvPr/>
        </p:nvSpPr>
        <p:spPr>
          <a:xfrm>
            <a:off x="7280070" y="3112166"/>
            <a:ext cx="3032330" cy="829648"/>
          </a:xfrm>
          <a:prstGeom prst="wedgeRoundRectCallout">
            <a:avLst>
              <a:gd name="adj1" fmla="val -155481"/>
              <a:gd name="adj2" fmla="val 99238"/>
              <a:gd name="adj3" fmla="val 16667"/>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Where</a:t>
            </a:r>
            <a:r>
              <a:rPr lang="en-US" dirty="0">
                <a:solidFill>
                  <a:schemeClr val="tx1"/>
                </a:solidFill>
              </a:rPr>
              <a:t> to live</a:t>
            </a:r>
            <a:r>
              <a:rPr lang="en-US" dirty="0">
                <a:solidFill>
                  <a:schemeClr val="tx1"/>
                </a:solidFill>
                <a:latin typeface="Arial" panose="020B0604020202020204" pitchFamily="34" charset="0"/>
                <a:cs typeface="Arial" panose="020B0604020202020204" pitchFamily="34" charset="0"/>
              </a:rPr>
              <a:t>?</a:t>
            </a:r>
          </a:p>
        </p:txBody>
      </p:sp>
      <p:sp>
        <p:nvSpPr>
          <p:cNvPr id="14" name="TextBox 13">
            <a:extLst>
              <a:ext uri="{FF2B5EF4-FFF2-40B4-BE49-F238E27FC236}">
                <a16:creationId xmlns:a16="http://schemas.microsoft.com/office/drawing/2014/main" id="{2DBBD7E7-E86D-3C46-8805-55FDE19C777E}"/>
              </a:ext>
            </a:extLst>
          </p:cNvPr>
          <p:cNvSpPr txBox="1"/>
          <p:nvPr/>
        </p:nvSpPr>
        <p:spPr>
          <a:xfrm>
            <a:off x="530087" y="795130"/>
            <a:ext cx="31290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19233203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DA6B-F2E9-1248-9DD0-E195D6882F47}"/>
              </a:ext>
            </a:extLst>
          </p:cNvPr>
          <p:cNvSpPr txBox="1">
            <a:spLocks/>
          </p:cNvSpPr>
          <p:nvPr/>
        </p:nvSpPr>
        <p:spPr>
          <a:xfrm>
            <a:off x="5268770" y="668189"/>
            <a:ext cx="2683410" cy="5374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---Background</a:t>
            </a:r>
          </a:p>
        </p:txBody>
      </p:sp>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graphicFrame>
        <p:nvGraphicFramePr>
          <p:cNvPr id="4" name="Diagram 3">
            <a:extLst>
              <a:ext uri="{FF2B5EF4-FFF2-40B4-BE49-F238E27FC236}">
                <a16:creationId xmlns:a16="http://schemas.microsoft.com/office/drawing/2014/main" id="{2A363A29-DBF0-714B-AACF-0D23AF76A5D9}"/>
              </a:ext>
            </a:extLst>
          </p:cNvPr>
          <p:cNvGraphicFramePr/>
          <p:nvPr>
            <p:extLst>
              <p:ext uri="{D42A27DB-BD31-4B8C-83A1-F6EECF244321}">
                <p14:modId xmlns:p14="http://schemas.microsoft.com/office/powerpoint/2010/main" val="3043254660"/>
              </p:ext>
            </p:extLst>
          </p:nvPr>
        </p:nvGraphicFramePr>
        <p:xfrm>
          <a:off x="3149836" y="2532493"/>
          <a:ext cx="5905500" cy="3690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AB9C5B55-CBEF-DD4C-B6F0-4BBF9BFFC271}"/>
              </a:ext>
            </a:extLst>
          </p:cNvPr>
          <p:cNvSpPr txBox="1"/>
          <p:nvPr/>
        </p:nvSpPr>
        <p:spPr>
          <a:xfrm>
            <a:off x="7939480" y="5257800"/>
            <a:ext cx="697627" cy="707886"/>
          </a:xfrm>
          <a:prstGeom prst="rect">
            <a:avLst/>
          </a:prstGeom>
          <a:noFill/>
        </p:spPr>
        <p:txBody>
          <a:bodyPr wrap="none" rtlCol="0">
            <a:spAutoFit/>
          </a:bodyPr>
          <a:lstStyle/>
          <a:p>
            <a:r>
              <a:rPr lang="en-US" sz="4000" dirty="0">
                <a:solidFill>
                  <a:schemeClr val="accent1"/>
                </a:solidFill>
              </a:rPr>
              <a:t>…</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56272" y="1275192"/>
            <a:ext cx="8292628" cy="1742109"/>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Multiple factors need to be considered while deciding where to live in a new city/country, such as distance from work, monthly rent, safety, nearby restaurants and so on…</a:t>
            </a:r>
          </a:p>
        </p:txBody>
      </p:sp>
      <p:sp>
        <p:nvSpPr>
          <p:cNvPr id="7" name="TextBox 6">
            <a:extLst>
              <a:ext uri="{FF2B5EF4-FFF2-40B4-BE49-F238E27FC236}">
                <a16:creationId xmlns:a16="http://schemas.microsoft.com/office/drawing/2014/main" id="{B0938BF8-9AB0-DE42-9A26-5A5809E9C3E0}"/>
              </a:ext>
            </a:extLst>
          </p:cNvPr>
          <p:cNvSpPr txBox="1"/>
          <p:nvPr/>
        </p:nvSpPr>
        <p:spPr>
          <a:xfrm>
            <a:off x="530087" y="795130"/>
            <a:ext cx="31290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114078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DA6B-F2E9-1248-9DD0-E195D6882F47}"/>
              </a:ext>
            </a:extLst>
          </p:cNvPr>
          <p:cNvSpPr txBox="1">
            <a:spLocks/>
          </p:cNvSpPr>
          <p:nvPr/>
        </p:nvSpPr>
        <p:spPr>
          <a:xfrm>
            <a:off x="5268770" y="668189"/>
            <a:ext cx="2683410" cy="53742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t>---Background</a:t>
            </a:r>
            <a:endParaRPr lang="en-US" sz="2800" dirty="0"/>
          </a:p>
        </p:txBody>
      </p:sp>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56272" y="1275193"/>
            <a:ext cx="8292628" cy="693308"/>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So in order to help people make wiser choice according to their needs, relevant information need to be gathered and analyzed. </a:t>
            </a:r>
          </a:p>
        </p:txBody>
      </p:sp>
      <p:graphicFrame>
        <p:nvGraphicFramePr>
          <p:cNvPr id="7" name="Table 6">
            <a:extLst>
              <a:ext uri="{FF2B5EF4-FFF2-40B4-BE49-F238E27FC236}">
                <a16:creationId xmlns:a16="http://schemas.microsoft.com/office/drawing/2014/main" id="{9EC45B5D-0A64-EA4E-9ACB-48F58F92EFCB}"/>
              </a:ext>
            </a:extLst>
          </p:cNvPr>
          <p:cNvGraphicFramePr>
            <a:graphicFrameLocks noGrp="1"/>
          </p:cNvGraphicFramePr>
          <p:nvPr>
            <p:extLst>
              <p:ext uri="{D42A27DB-BD31-4B8C-83A1-F6EECF244321}">
                <p14:modId xmlns:p14="http://schemas.microsoft.com/office/powerpoint/2010/main" val="2756291222"/>
              </p:ext>
            </p:extLst>
          </p:nvPr>
        </p:nvGraphicFramePr>
        <p:xfrm>
          <a:off x="2108200" y="2857500"/>
          <a:ext cx="8140700" cy="1783295"/>
        </p:xfrm>
        <a:graphic>
          <a:graphicData uri="http://schemas.openxmlformats.org/drawingml/2006/table">
            <a:tbl>
              <a:tblPr firstRow="1" bandRow="1">
                <a:tableStyleId>{5C22544A-7EE6-4342-B048-85BDC9FD1C3A}</a:tableStyleId>
              </a:tblPr>
              <a:tblGrid>
                <a:gridCol w="977900">
                  <a:extLst>
                    <a:ext uri="{9D8B030D-6E8A-4147-A177-3AD203B41FA5}">
                      <a16:colId xmlns:a16="http://schemas.microsoft.com/office/drawing/2014/main" val="1066543307"/>
                    </a:ext>
                  </a:extLst>
                </a:gridCol>
                <a:gridCol w="1092200">
                  <a:extLst>
                    <a:ext uri="{9D8B030D-6E8A-4147-A177-3AD203B41FA5}">
                      <a16:colId xmlns:a16="http://schemas.microsoft.com/office/drawing/2014/main" val="132069895"/>
                    </a:ext>
                  </a:extLst>
                </a:gridCol>
                <a:gridCol w="1219200">
                  <a:extLst>
                    <a:ext uri="{9D8B030D-6E8A-4147-A177-3AD203B41FA5}">
                      <a16:colId xmlns:a16="http://schemas.microsoft.com/office/drawing/2014/main" val="2090255926"/>
                    </a:ext>
                  </a:extLst>
                </a:gridCol>
                <a:gridCol w="673100">
                  <a:extLst>
                    <a:ext uri="{9D8B030D-6E8A-4147-A177-3AD203B41FA5}">
                      <a16:colId xmlns:a16="http://schemas.microsoft.com/office/drawing/2014/main" val="4249764508"/>
                    </a:ext>
                  </a:extLst>
                </a:gridCol>
                <a:gridCol w="1308100">
                  <a:extLst>
                    <a:ext uri="{9D8B030D-6E8A-4147-A177-3AD203B41FA5}">
                      <a16:colId xmlns:a16="http://schemas.microsoft.com/office/drawing/2014/main" val="733208343"/>
                    </a:ext>
                  </a:extLst>
                </a:gridCol>
                <a:gridCol w="914400">
                  <a:extLst>
                    <a:ext uri="{9D8B030D-6E8A-4147-A177-3AD203B41FA5}">
                      <a16:colId xmlns:a16="http://schemas.microsoft.com/office/drawing/2014/main" val="1899091859"/>
                    </a:ext>
                  </a:extLst>
                </a:gridCol>
                <a:gridCol w="990600">
                  <a:extLst>
                    <a:ext uri="{9D8B030D-6E8A-4147-A177-3AD203B41FA5}">
                      <a16:colId xmlns:a16="http://schemas.microsoft.com/office/drawing/2014/main" val="2833976517"/>
                    </a:ext>
                  </a:extLst>
                </a:gridCol>
                <a:gridCol w="965200">
                  <a:extLst>
                    <a:ext uri="{9D8B030D-6E8A-4147-A177-3AD203B41FA5}">
                      <a16:colId xmlns:a16="http://schemas.microsoft.com/office/drawing/2014/main" val="798991936"/>
                    </a:ext>
                  </a:extLst>
                </a:gridCol>
              </a:tblGrid>
              <a:tr h="673100">
                <a:tc>
                  <a:txBody>
                    <a:bodyPr/>
                    <a:lstStyle/>
                    <a:p>
                      <a:pPr algn="ctr"/>
                      <a:r>
                        <a:rPr lang="en-US" dirty="0"/>
                        <a:t>Name</a:t>
                      </a:r>
                    </a:p>
                  </a:txBody>
                  <a:tcPr anchor="ctr"/>
                </a:tc>
                <a:tc>
                  <a:txBody>
                    <a:bodyPr/>
                    <a:lstStyle/>
                    <a:p>
                      <a:pPr algn="ctr"/>
                      <a:r>
                        <a:rPr lang="en-US" dirty="0"/>
                        <a:t>Address</a:t>
                      </a:r>
                    </a:p>
                  </a:txBody>
                  <a:tcPr anchor="ctr"/>
                </a:tc>
                <a:tc>
                  <a:txBody>
                    <a:bodyPr/>
                    <a:lstStyle/>
                    <a:p>
                      <a:pPr algn="ctr"/>
                      <a:r>
                        <a:rPr lang="en-US" dirty="0"/>
                        <a:t>Zip code</a:t>
                      </a:r>
                    </a:p>
                  </a:txBody>
                  <a:tcPr anchor="ctr"/>
                </a:tc>
                <a:tc>
                  <a:txBody>
                    <a:bodyPr/>
                    <a:lstStyle/>
                    <a:p>
                      <a:pPr algn="ctr"/>
                      <a:r>
                        <a:rPr lang="en-US" dirty="0"/>
                        <a:t>Rent</a:t>
                      </a:r>
                    </a:p>
                  </a:txBody>
                  <a:tcPr anchor="ctr"/>
                </a:tc>
                <a:tc>
                  <a:txBody>
                    <a:bodyPr/>
                    <a:lstStyle/>
                    <a:p>
                      <a:pPr algn="ctr"/>
                      <a:r>
                        <a:rPr lang="en-US" dirty="0"/>
                        <a:t>Distance from work</a:t>
                      </a:r>
                    </a:p>
                  </a:txBody>
                  <a:tcPr anchor="ctr"/>
                </a:tc>
                <a:tc>
                  <a:txBody>
                    <a:bodyPr/>
                    <a:lstStyle/>
                    <a:p>
                      <a:pPr algn="ctr"/>
                      <a:r>
                        <a:rPr lang="en-US" dirty="0"/>
                        <a:t>Crime rate</a:t>
                      </a:r>
                    </a:p>
                  </a:txBody>
                  <a:tcPr anchor="ctr"/>
                </a:tc>
                <a:tc>
                  <a:txBody>
                    <a:bodyPr/>
                    <a:lstStyle/>
                    <a:p>
                      <a:pPr algn="ctr"/>
                      <a:r>
                        <a:rPr lang="en-US" dirty="0"/>
                        <a:t>Food venues</a:t>
                      </a:r>
                    </a:p>
                  </a:txBody>
                  <a:tcPr anchor="ctr"/>
                </a:tc>
                <a:tc>
                  <a:txBody>
                    <a:bodyPr/>
                    <a:lstStyle/>
                    <a:p>
                      <a:pPr algn="ctr"/>
                      <a:r>
                        <a:rPr lang="en-US" dirty="0"/>
                        <a:t>…</a:t>
                      </a:r>
                    </a:p>
                  </a:txBody>
                  <a:tcPr anchor="ctr"/>
                </a:tc>
                <a:extLst>
                  <a:ext uri="{0D108BD9-81ED-4DB2-BD59-A6C34878D82A}">
                    <a16:rowId xmlns:a16="http://schemas.microsoft.com/office/drawing/2014/main" val="1096917495"/>
                  </a:ext>
                </a:extLst>
              </a:tr>
              <a:tr h="370065">
                <a:tc>
                  <a:txBody>
                    <a:bodyPr/>
                    <a:lstStyle/>
                    <a:p>
                      <a:pPr algn="ctr"/>
                      <a:r>
                        <a:rPr lang="en-US" dirty="0"/>
                        <a:t>…</a:t>
                      </a:r>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extLst>
                  <a:ext uri="{0D108BD9-81ED-4DB2-BD59-A6C34878D82A}">
                    <a16:rowId xmlns:a16="http://schemas.microsoft.com/office/drawing/2014/main" val="235154883"/>
                  </a:ext>
                </a:extLst>
              </a:tr>
              <a:tr h="37006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extLst>
                  <a:ext uri="{0D108BD9-81ED-4DB2-BD59-A6C34878D82A}">
                    <a16:rowId xmlns:a16="http://schemas.microsoft.com/office/drawing/2014/main" val="2200754338"/>
                  </a:ext>
                </a:extLst>
              </a:tr>
              <a:tr h="37006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entury Gothic" panose="020B0502020202020204"/>
                          <a:ea typeface="+mn-ea"/>
                          <a:cs typeface="+mn-cs"/>
                        </a:rPr>
                        <a:t>…</a:t>
                      </a:r>
                    </a:p>
                  </a:txBody>
                  <a:tcPr/>
                </a:tc>
                <a:extLst>
                  <a:ext uri="{0D108BD9-81ED-4DB2-BD59-A6C34878D82A}">
                    <a16:rowId xmlns:a16="http://schemas.microsoft.com/office/drawing/2014/main" val="1397423000"/>
                  </a:ext>
                </a:extLst>
              </a:tr>
            </a:tbl>
          </a:graphicData>
        </a:graphic>
      </p:graphicFrame>
      <p:sp>
        <p:nvSpPr>
          <p:cNvPr id="8" name="TextBox 7">
            <a:extLst>
              <a:ext uri="{FF2B5EF4-FFF2-40B4-BE49-F238E27FC236}">
                <a16:creationId xmlns:a16="http://schemas.microsoft.com/office/drawing/2014/main" id="{B9C3EB42-C01E-C64A-A916-83A79F7EADB9}"/>
              </a:ext>
            </a:extLst>
          </p:cNvPr>
          <p:cNvSpPr txBox="1"/>
          <p:nvPr/>
        </p:nvSpPr>
        <p:spPr>
          <a:xfrm>
            <a:off x="530087" y="795130"/>
            <a:ext cx="31290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2644661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DA6B-F2E9-1248-9DD0-E195D6882F47}"/>
              </a:ext>
            </a:extLst>
          </p:cNvPr>
          <p:cNvSpPr txBox="1">
            <a:spLocks/>
          </p:cNvSpPr>
          <p:nvPr/>
        </p:nvSpPr>
        <p:spPr>
          <a:xfrm>
            <a:off x="5002070" y="668924"/>
            <a:ext cx="5450030" cy="53742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---Specific problems to solve</a:t>
            </a:r>
          </a:p>
        </p:txBody>
      </p:sp>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2320936" y="1395490"/>
            <a:ext cx="8292628" cy="174452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In my case, I would like to find a suitable place to live in New York City. There are several requirements that I hope the potential rental place can meet.</a:t>
            </a:r>
          </a:p>
          <a:p>
            <a:pPr marL="0" indent="0">
              <a:buNone/>
            </a:pPr>
            <a:endParaRPr lang="en-US" dirty="0"/>
          </a:p>
          <a:p>
            <a:pPr marL="0" indent="0">
              <a:buNone/>
            </a:pPr>
            <a:endParaRPr lang="en-US" dirty="0"/>
          </a:p>
        </p:txBody>
      </p:sp>
      <p:pic>
        <p:nvPicPr>
          <p:cNvPr id="9" name="Picture 8">
            <a:extLst>
              <a:ext uri="{FF2B5EF4-FFF2-40B4-BE49-F238E27FC236}">
                <a16:creationId xmlns:a16="http://schemas.microsoft.com/office/drawing/2014/main" id="{9CECE17A-4FDB-0747-9DE5-539C762B755F}"/>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3135267" y="2407055"/>
            <a:ext cx="500742" cy="500742"/>
          </a:xfrm>
          <a:prstGeom prst="rect">
            <a:avLst/>
          </a:prstGeom>
        </p:spPr>
      </p:pic>
      <p:pic>
        <p:nvPicPr>
          <p:cNvPr id="13" name="Picture 12">
            <a:extLst>
              <a:ext uri="{FF2B5EF4-FFF2-40B4-BE49-F238E27FC236}">
                <a16:creationId xmlns:a16="http://schemas.microsoft.com/office/drawing/2014/main" id="{26E5741C-D1A1-4840-AAC5-29AAF5CD0915}"/>
              </a:ext>
            </a:extLst>
          </p:cNvPr>
          <p:cNvPicPr>
            <a:picLocks noChangeAspect="1"/>
          </p:cNvPicPr>
          <p:nvPr/>
        </p:nvPicPr>
        <p:blipFill rotWithShape="1">
          <a:blip r:embed="rId4"/>
          <a:srcRect l="-1112" t="37633" r="1112" b="27530"/>
          <a:stretch/>
        </p:blipFill>
        <p:spPr>
          <a:xfrm>
            <a:off x="4020508" y="2328028"/>
            <a:ext cx="1204636" cy="676891"/>
          </a:xfrm>
          <a:prstGeom prst="rect">
            <a:avLst/>
          </a:prstGeom>
        </p:spPr>
      </p:pic>
      <p:pic>
        <p:nvPicPr>
          <p:cNvPr id="15" name="Picture 14">
            <a:extLst>
              <a:ext uri="{FF2B5EF4-FFF2-40B4-BE49-F238E27FC236}">
                <a16:creationId xmlns:a16="http://schemas.microsoft.com/office/drawing/2014/main" id="{83BF1697-FE74-B542-9FBE-0D3F60652D6B}"/>
              </a:ext>
            </a:extLst>
          </p:cNvPr>
          <p:cNvPicPr>
            <a:picLocks noChangeAspect="1"/>
          </p:cNvPicPr>
          <p:nvPr/>
        </p:nvPicPr>
        <p:blipFill>
          <a:blip r:embed="rId5"/>
          <a:stretch>
            <a:fillRect/>
          </a:stretch>
        </p:blipFill>
        <p:spPr>
          <a:xfrm>
            <a:off x="5957987" y="2316862"/>
            <a:ext cx="1226585" cy="664877"/>
          </a:xfrm>
          <a:prstGeom prst="rect">
            <a:avLst/>
          </a:prstGeom>
        </p:spPr>
      </p:pic>
      <p:pic>
        <p:nvPicPr>
          <p:cNvPr id="17" name="Picture 16">
            <a:extLst>
              <a:ext uri="{FF2B5EF4-FFF2-40B4-BE49-F238E27FC236}">
                <a16:creationId xmlns:a16="http://schemas.microsoft.com/office/drawing/2014/main" id="{F17284FC-8F11-5144-A67C-28FA0D157F96}"/>
              </a:ext>
            </a:extLst>
          </p:cNvPr>
          <p:cNvPicPr>
            <a:picLocks noChangeAspect="1"/>
          </p:cNvPicPr>
          <p:nvPr/>
        </p:nvPicPr>
        <p:blipFill>
          <a:blip r:embed="rId6"/>
          <a:stretch>
            <a:fillRect/>
          </a:stretch>
        </p:blipFill>
        <p:spPr>
          <a:xfrm>
            <a:off x="7917415" y="2328028"/>
            <a:ext cx="1073083" cy="676043"/>
          </a:xfrm>
          <a:prstGeom prst="rect">
            <a:avLst/>
          </a:prstGeom>
        </p:spPr>
      </p:pic>
      <p:sp>
        <p:nvSpPr>
          <p:cNvPr id="19" name="Content Placeholder 2">
            <a:extLst>
              <a:ext uri="{FF2B5EF4-FFF2-40B4-BE49-F238E27FC236}">
                <a16:creationId xmlns:a16="http://schemas.microsoft.com/office/drawing/2014/main" id="{8B386EF5-23EC-A945-9BA7-0650BAADB8FE}"/>
              </a:ext>
            </a:extLst>
          </p:cNvPr>
          <p:cNvSpPr txBox="1">
            <a:spLocks/>
          </p:cNvSpPr>
          <p:nvPr/>
        </p:nvSpPr>
        <p:spPr>
          <a:xfrm>
            <a:off x="2432781" y="3191116"/>
            <a:ext cx="6021175" cy="402771"/>
          </a:xfrm>
          <a:prstGeom prst="rect">
            <a:avLst/>
          </a:prstGeom>
        </p:spPr>
        <p:txBody>
          <a:bodyPr anchor="t"/>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1. The monthly rent won’t be higher than US $2000.</a:t>
            </a:r>
          </a:p>
        </p:txBody>
      </p:sp>
      <p:sp>
        <p:nvSpPr>
          <p:cNvPr id="20" name="Content Placeholder 2">
            <a:extLst>
              <a:ext uri="{FF2B5EF4-FFF2-40B4-BE49-F238E27FC236}">
                <a16:creationId xmlns:a16="http://schemas.microsoft.com/office/drawing/2014/main" id="{BEA2634B-96B8-314D-AE1F-A2AD6FCAF057}"/>
              </a:ext>
            </a:extLst>
          </p:cNvPr>
          <p:cNvSpPr txBox="1">
            <a:spLocks/>
          </p:cNvSpPr>
          <p:nvPr/>
        </p:nvSpPr>
        <p:spPr>
          <a:xfrm>
            <a:off x="2424965" y="3634988"/>
            <a:ext cx="8292628" cy="761296"/>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2. The distance between New York University (70 Washington Square South New York, NY) and the rental place is within 3 miles.</a:t>
            </a:r>
          </a:p>
        </p:txBody>
      </p:sp>
      <p:sp>
        <p:nvSpPr>
          <p:cNvPr id="21" name="Content Placeholder 2">
            <a:extLst>
              <a:ext uri="{FF2B5EF4-FFF2-40B4-BE49-F238E27FC236}">
                <a16:creationId xmlns:a16="http://schemas.microsoft.com/office/drawing/2014/main" id="{117EA977-F956-6E49-873A-5EA9DB71F366}"/>
              </a:ext>
            </a:extLst>
          </p:cNvPr>
          <p:cNvSpPr txBox="1">
            <a:spLocks/>
          </p:cNvSpPr>
          <p:nvPr/>
        </p:nvSpPr>
        <p:spPr>
          <a:xfrm>
            <a:off x="2424965" y="4377030"/>
            <a:ext cx="8292628" cy="349922"/>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3. Safety is a critical issue, so I prefer those with lower crime rates.</a:t>
            </a:r>
          </a:p>
        </p:txBody>
      </p:sp>
      <p:sp>
        <p:nvSpPr>
          <p:cNvPr id="22" name="Content Placeholder 2">
            <a:extLst>
              <a:ext uri="{FF2B5EF4-FFF2-40B4-BE49-F238E27FC236}">
                <a16:creationId xmlns:a16="http://schemas.microsoft.com/office/drawing/2014/main" id="{E0F2309D-391C-D245-B4E2-8D6092E41108}"/>
              </a:ext>
            </a:extLst>
          </p:cNvPr>
          <p:cNvSpPr txBox="1">
            <a:spLocks/>
          </p:cNvSpPr>
          <p:nvPr/>
        </p:nvSpPr>
        <p:spPr>
          <a:xfrm>
            <a:off x="2432781" y="4891257"/>
            <a:ext cx="8292628" cy="921934"/>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dirty="0"/>
              <a:t>4. I prefer Asian food, especially Chinese and Japanese food, it will be great if there are good-rating Chinese and Japanese food restaurants nearby.</a:t>
            </a:r>
          </a:p>
        </p:txBody>
      </p:sp>
      <p:sp>
        <p:nvSpPr>
          <p:cNvPr id="23" name="TextBox 22">
            <a:extLst>
              <a:ext uri="{FF2B5EF4-FFF2-40B4-BE49-F238E27FC236}">
                <a16:creationId xmlns:a16="http://schemas.microsoft.com/office/drawing/2014/main" id="{84346864-1E8D-2842-9A03-9C9ADE28E03A}"/>
              </a:ext>
            </a:extLst>
          </p:cNvPr>
          <p:cNvSpPr txBox="1"/>
          <p:nvPr/>
        </p:nvSpPr>
        <p:spPr>
          <a:xfrm>
            <a:off x="530087" y="795130"/>
            <a:ext cx="31290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148960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0-#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linds(horizontal)">
                                      <p:cBhvr>
                                        <p:cTn id="29" dur="500"/>
                                        <p:tgtEl>
                                          <p:spTgt spid="1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additive="base">
                                        <p:cTn id="34" dur="500" fill="hold"/>
                                        <p:tgtEl>
                                          <p:spTgt spid="21"/>
                                        </p:tgtEl>
                                        <p:attrNameLst>
                                          <p:attrName>ppt_x</p:attrName>
                                        </p:attrNameLst>
                                      </p:cBhvr>
                                      <p:tavLst>
                                        <p:tav tm="0">
                                          <p:val>
                                            <p:strVal val="0-#ppt_w/2"/>
                                          </p:val>
                                        </p:tav>
                                        <p:tav tm="100000">
                                          <p:val>
                                            <p:strVal val="#ppt_x"/>
                                          </p:val>
                                        </p:tav>
                                      </p:tavLst>
                                    </p:anim>
                                    <p:anim calcmode="lin" valueType="num">
                                      <p:cBhvr additive="base">
                                        <p:cTn id="35" dur="50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blinds(horizontal)">
                                      <p:cBhvr>
                                        <p:cTn id="40" dur="5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22"/>
                                        </p:tgtEl>
                                        <p:attrNameLst>
                                          <p:attrName>style.visibility</p:attrName>
                                        </p:attrNameLst>
                                      </p:cBhvr>
                                      <p:to>
                                        <p:strVal val="visible"/>
                                      </p:to>
                                    </p:set>
                                    <p:anim calcmode="lin" valueType="num">
                                      <p:cBhvr additive="base">
                                        <p:cTn id="45" dur="500" fill="hold"/>
                                        <p:tgtEl>
                                          <p:spTgt spid="22"/>
                                        </p:tgtEl>
                                        <p:attrNameLst>
                                          <p:attrName>ppt_x</p:attrName>
                                        </p:attrNameLst>
                                      </p:cBhvr>
                                      <p:tavLst>
                                        <p:tav tm="0">
                                          <p:val>
                                            <p:strVal val="0-#ppt_w/2"/>
                                          </p:val>
                                        </p:tav>
                                        <p:tav tm="100000">
                                          <p:val>
                                            <p:strVal val="#ppt_x"/>
                                          </p:val>
                                        </p:tav>
                                      </p:tavLst>
                                    </p:anim>
                                    <p:anim calcmode="lin" valueType="num">
                                      <p:cBhvr additive="base">
                                        <p:cTn id="46"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FDA6B-F2E9-1248-9DD0-E195D6882F47}"/>
              </a:ext>
            </a:extLst>
          </p:cNvPr>
          <p:cNvSpPr txBox="1">
            <a:spLocks/>
          </p:cNvSpPr>
          <p:nvPr/>
        </p:nvSpPr>
        <p:spPr>
          <a:xfrm>
            <a:off x="4998270" y="680287"/>
            <a:ext cx="4703367" cy="53742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dirty="0"/>
              <a:t>---Interested audiences</a:t>
            </a:r>
          </a:p>
        </p:txBody>
      </p:sp>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Introduction</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56272" y="1275193"/>
            <a:ext cx="8292628" cy="1554271"/>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Although this is a specific case study, general methodology and analysis are applicable to all other cases. Depending on the requirements of different people in different city or country, anyone who would like to get customized suggestions in choosing place to rent will find it be to be useful.</a:t>
            </a:r>
          </a:p>
        </p:txBody>
      </p:sp>
      <p:pic>
        <p:nvPicPr>
          <p:cNvPr id="5" name="Picture 4">
            <a:extLst>
              <a:ext uri="{FF2B5EF4-FFF2-40B4-BE49-F238E27FC236}">
                <a16:creationId xmlns:a16="http://schemas.microsoft.com/office/drawing/2014/main" id="{01A1E79B-1EA3-1242-8114-1DD0640EEF37}"/>
              </a:ext>
            </a:extLst>
          </p:cNvPr>
          <p:cNvPicPr>
            <a:picLocks noChangeAspect="1"/>
          </p:cNvPicPr>
          <p:nvPr/>
        </p:nvPicPr>
        <p:blipFill rotWithShape="1">
          <a:blip r:embed="rId2"/>
          <a:srcRect t="8973" b="17296"/>
          <a:stretch/>
        </p:blipFill>
        <p:spPr>
          <a:xfrm>
            <a:off x="4234053" y="2886945"/>
            <a:ext cx="3737066" cy="2946179"/>
          </a:xfrm>
          <a:prstGeom prst="rect">
            <a:avLst/>
          </a:prstGeom>
        </p:spPr>
      </p:pic>
      <p:sp>
        <p:nvSpPr>
          <p:cNvPr id="8" name="TextBox 7">
            <a:extLst>
              <a:ext uri="{FF2B5EF4-FFF2-40B4-BE49-F238E27FC236}">
                <a16:creationId xmlns:a16="http://schemas.microsoft.com/office/drawing/2014/main" id="{3252DF11-A513-F34D-B23F-D453B84E37CF}"/>
              </a:ext>
            </a:extLst>
          </p:cNvPr>
          <p:cNvSpPr txBox="1"/>
          <p:nvPr/>
        </p:nvSpPr>
        <p:spPr>
          <a:xfrm>
            <a:off x="530087" y="795130"/>
            <a:ext cx="312906" cy="369332"/>
          </a:xfrm>
          <a:prstGeom prst="rect">
            <a:avLst/>
          </a:prstGeom>
          <a:noFill/>
        </p:spPr>
        <p:txBody>
          <a:bodyPr wrap="none" rtlCol="0">
            <a:spAutoFit/>
          </a:bodyPr>
          <a:lstStyle/>
          <a:p>
            <a:r>
              <a:rPr lang="en-US" b="1" dirty="0"/>
              <a:t>1</a:t>
            </a:r>
          </a:p>
        </p:txBody>
      </p:sp>
    </p:spTree>
    <p:extLst>
      <p:ext uri="{BB962C8B-B14F-4D97-AF65-F5344CB8AC3E}">
        <p14:creationId xmlns:p14="http://schemas.microsoft.com/office/powerpoint/2010/main" val="2264613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DDB4CA2-B5F0-8D44-81CE-4F2B0106D9CE}"/>
              </a:ext>
            </a:extLst>
          </p:cNvPr>
          <p:cNvSpPr txBox="1">
            <a:spLocks/>
          </p:cNvSpPr>
          <p:nvPr/>
        </p:nvSpPr>
        <p:spPr>
          <a:xfrm>
            <a:off x="2135726" y="615379"/>
            <a:ext cx="3000567" cy="644517"/>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Data</a:t>
            </a:r>
          </a:p>
        </p:txBody>
      </p:sp>
      <p:sp>
        <p:nvSpPr>
          <p:cNvPr id="6" name="Content Placeholder 2">
            <a:extLst>
              <a:ext uri="{FF2B5EF4-FFF2-40B4-BE49-F238E27FC236}">
                <a16:creationId xmlns:a16="http://schemas.microsoft.com/office/drawing/2014/main" id="{27C2B4C6-103A-5343-9DE0-6A5500EFE31F}"/>
              </a:ext>
            </a:extLst>
          </p:cNvPr>
          <p:cNvSpPr txBox="1">
            <a:spLocks/>
          </p:cNvSpPr>
          <p:nvPr/>
        </p:nvSpPr>
        <p:spPr>
          <a:xfrm>
            <a:off x="1956272" y="1192063"/>
            <a:ext cx="8292628" cy="421085"/>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dirty="0"/>
              <a:t>We will need the following data for this project:</a:t>
            </a:r>
          </a:p>
        </p:txBody>
      </p:sp>
      <p:sp>
        <p:nvSpPr>
          <p:cNvPr id="7" name="TextBox 6">
            <a:extLst>
              <a:ext uri="{FF2B5EF4-FFF2-40B4-BE49-F238E27FC236}">
                <a16:creationId xmlns:a16="http://schemas.microsoft.com/office/drawing/2014/main" id="{834D0F18-9D73-2945-8F90-7E30E140D8EB}"/>
              </a:ext>
            </a:extLst>
          </p:cNvPr>
          <p:cNvSpPr txBox="1"/>
          <p:nvPr/>
        </p:nvSpPr>
        <p:spPr>
          <a:xfrm>
            <a:off x="530087" y="795130"/>
            <a:ext cx="312906" cy="369332"/>
          </a:xfrm>
          <a:prstGeom prst="rect">
            <a:avLst/>
          </a:prstGeom>
          <a:noFill/>
        </p:spPr>
        <p:txBody>
          <a:bodyPr wrap="none" rtlCol="0">
            <a:spAutoFit/>
          </a:bodyPr>
          <a:lstStyle/>
          <a:p>
            <a:r>
              <a:rPr lang="en-US" b="1" dirty="0"/>
              <a:t>2</a:t>
            </a:r>
          </a:p>
        </p:txBody>
      </p:sp>
      <p:graphicFrame>
        <p:nvGraphicFramePr>
          <p:cNvPr id="10" name="Diagram 9">
            <a:extLst>
              <a:ext uri="{FF2B5EF4-FFF2-40B4-BE49-F238E27FC236}">
                <a16:creationId xmlns:a16="http://schemas.microsoft.com/office/drawing/2014/main" id="{AB297508-F1EC-EB40-B74A-08B88722DBED}"/>
              </a:ext>
            </a:extLst>
          </p:cNvPr>
          <p:cNvGraphicFramePr/>
          <p:nvPr>
            <p:extLst>
              <p:ext uri="{D42A27DB-BD31-4B8C-83A1-F6EECF244321}">
                <p14:modId xmlns:p14="http://schemas.microsoft.com/office/powerpoint/2010/main" val="1536564858"/>
              </p:ext>
            </p:extLst>
          </p:nvPr>
        </p:nvGraphicFramePr>
        <p:xfrm>
          <a:off x="1438233" y="1613148"/>
          <a:ext cx="10379694" cy="5409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1" name="Group 10">
            <a:extLst>
              <a:ext uri="{FF2B5EF4-FFF2-40B4-BE49-F238E27FC236}">
                <a16:creationId xmlns:a16="http://schemas.microsoft.com/office/drawing/2014/main" id="{A9981C5A-F5E6-F942-A93D-F58D3CBB3B50}"/>
              </a:ext>
            </a:extLst>
          </p:cNvPr>
          <p:cNvGrpSpPr/>
          <p:nvPr/>
        </p:nvGrpSpPr>
        <p:grpSpPr>
          <a:xfrm>
            <a:off x="5181592" y="5359396"/>
            <a:ext cx="6636336" cy="1595580"/>
            <a:chOff x="3012180" y="1356428"/>
            <a:chExt cx="5354989" cy="1336194"/>
          </a:xfrm>
        </p:grpSpPr>
        <p:sp>
          <p:nvSpPr>
            <p:cNvPr id="12" name="Round Same Side Corner Rectangle 11">
              <a:extLst>
                <a:ext uri="{FF2B5EF4-FFF2-40B4-BE49-F238E27FC236}">
                  <a16:creationId xmlns:a16="http://schemas.microsoft.com/office/drawing/2014/main" id="{258CA1CC-547D-CE4E-8984-58CCB81740E0}"/>
                </a:ext>
              </a:extLst>
            </p:cNvPr>
            <p:cNvSpPr/>
            <p:nvPr/>
          </p:nvSpPr>
          <p:spPr>
            <a:xfrm rot="5400000">
              <a:off x="5167917" y="-652969"/>
              <a:ext cx="1043516" cy="5354989"/>
            </a:xfrm>
            <a:prstGeom prst="round2SameRect">
              <a:avLst/>
            </a:pr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3" name="Round Same Side Corner Rectangle 4">
              <a:extLst>
                <a:ext uri="{FF2B5EF4-FFF2-40B4-BE49-F238E27FC236}">
                  <a16:creationId xmlns:a16="http://schemas.microsoft.com/office/drawing/2014/main" id="{87C2A826-8099-6F44-BF8F-3D11A88B957B}"/>
                </a:ext>
              </a:extLst>
            </p:cNvPr>
            <p:cNvSpPr txBox="1"/>
            <p:nvPr/>
          </p:nvSpPr>
          <p:spPr>
            <a:xfrm>
              <a:off x="3212047" y="1356428"/>
              <a:ext cx="5105260" cy="133619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17145" rIns="34290" bIns="17145" numCol="1" spcCol="1270" anchor="ctr" anchorCtr="0">
              <a:noAutofit/>
            </a:bodyPr>
            <a:lstStyle/>
            <a:p>
              <a:pPr marL="57150" lvl="1" indent="-57150" algn="l" defTabSz="400050">
                <a:lnSpc>
                  <a:spcPct val="90000"/>
                </a:lnSpc>
                <a:spcBef>
                  <a:spcPct val="0"/>
                </a:spcBef>
                <a:spcAft>
                  <a:spcPct val="15000"/>
                </a:spcAft>
                <a:buChar char="•"/>
              </a:pPr>
              <a:r>
                <a:rPr lang="en-US" sz="1200" kern="1200" dirty="0"/>
                <a:t>Criteria: query is restricte</a:t>
              </a:r>
              <a:r>
                <a:rPr lang="en-US" sz="1200" dirty="0"/>
                <a:t>d to restaurants, focus on Chinese and Japanese food, rating must be higher than 7</a:t>
              </a:r>
              <a:r>
                <a:rPr lang="en-US" sz="1200" kern="1200" dirty="0"/>
                <a:t>.</a:t>
              </a:r>
            </a:p>
            <a:p>
              <a:pPr marL="57150" lvl="1" indent="-57150" algn="l" defTabSz="400050">
                <a:lnSpc>
                  <a:spcPct val="90000"/>
                </a:lnSpc>
                <a:spcBef>
                  <a:spcPct val="0"/>
                </a:spcBef>
                <a:spcAft>
                  <a:spcPct val="15000"/>
                </a:spcAft>
                <a:buChar char="•"/>
              </a:pPr>
              <a:r>
                <a:rPr lang="en-US" sz="1200" kern="1200" dirty="0"/>
                <a:t>Source: using foursquare API and places after filtering.</a:t>
              </a:r>
            </a:p>
            <a:p>
              <a:pPr marL="57150" lvl="1" indent="-57150" algn="l" defTabSz="400050">
                <a:lnSpc>
                  <a:spcPct val="90000"/>
                </a:lnSpc>
                <a:spcBef>
                  <a:spcPct val="0"/>
                </a:spcBef>
                <a:spcAft>
                  <a:spcPct val="15000"/>
                </a:spcAft>
                <a:buChar char="•"/>
              </a:pPr>
              <a:r>
                <a:rPr lang="en-US" sz="1200" kern="1200" dirty="0"/>
                <a:t>Output: add coordination information into </a:t>
              </a:r>
              <a:r>
                <a:rPr lang="en-US" sz="1200" kern="1200" dirty="0" err="1"/>
                <a:t>rent_data_mining</a:t>
              </a:r>
              <a:r>
                <a:rPr lang="en-US" sz="1200" kern="1200" dirty="0"/>
                <a:t>.</a:t>
              </a:r>
            </a:p>
            <a:p>
              <a:pPr marL="57150" lvl="1" indent="-57150" algn="l" defTabSz="400050">
                <a:lnSpc>
                  <a:spcPct val="90000"/>
                </a:lnSpc>
                <a:spcBef>
                  <a:spcPct val="0"/>
                </a:spcBef>
                <a:spcAft>
                  <a:spcPct val="15000"/>
                </a:spcAft>
                <a:buChar char="•"/>
              </a:pPr>
              <a:r>
                <a:rPr lang="en-US" sz="1200" kern="1200" dirty="0"/>
                <a:t>Usage: determine whether these places have qualified restaurants and go back to check the crime rates for those places who meet the requirements.</a:t>
              </a:r>
            </a:p>
          </p:txBody>
        </p:sp>
      </p:grpSp>
    </p:spTree>
    <p:extLst>
      <p:ext uri="{BB962C8B-B14F-4D97-AF65-F5344CB8AC3E}">
        <p14:creationId xmlns:p14="http://schemas.microsoft.com/office/powerpoint/2010/main" val="246697775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{447D9C75-99C7-D244-8ABD-95E2CF3A9966}tf10001069</Template>
  <TotalTime>4255</TotalTime>
  <Words>1253</Words>
  <Application>Microsoft Macintosh PowerPoint</Application>
  <PresentationFormat>Widescreen</PresentationFormat>
  <Paragraphs>181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Century Gothic</vt:lpstr>
      <vt:lpstr>Wingdings 3</vt:lpstr>
      <vt:lpstr>Wisp</vt:lpstr>
      <vt:lpstr>Capstone Project:  The Battles of Neighborhoods</vt:lpstr>
      <vt:lpstr>Table of Content</vt:lpstr>
      <vt:lpstr>---Background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The Battles of Neighborhoods</dc:title>
  <dc:creator>Microsoft Office User</dc:creator>
  <cp:lastModifiedBy>Microsoft Office User</cp:lastModifiedBy>
  <cp:revision>25</cp:revision>
  <dcterms:created xsi:type="dcterms:W3CDTF">2019-06-14T20:55:49Z</dcterms:created>
  <dcterms:modified xsi:type="dcterms:W3CDTF">2019-06-17T19:51:21Z</dcterms:modified>
</cp:coreProperties>
</file>